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9" r:id="rId2"/>
    <p:sldId id="257" r:id="rId3"/>
    <p:sldId id="266" r:id="rId4"/>
    <p:sldId id="288" r:id="rId5"/>
    <p:sldId id="287" r:id="rId6"/>
    <p:sldId id="267" r:id="rId7"/>
    <p:sldId id="290" r:id="rId8"/>
    <p:sldId id="291" r:id="rId9"/>
    <p:sldId id="293" r:id="rId10"/>
    <p:sldId id="294" r:id="rId11"/>
    <p:sldId id="292" r:id="rId12"/>
    <p:sldId id="284" r:id="rId13"/>
    <p:sldId id="285" r:id="rId14"/>
    <p:sldId id="286" r:id="rId15"/>
    <p:sldId id="268" r:id="rId16"/>
    <p:sldId id="295"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974896-268B-4511-8968-1F5803E6F1B4}" v="2" dt="2024-11-25T12:06:30.206"/>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53"/>
  </p:normalViewPr>
  <p:slideViewPr>
    <p:cSldViewPr snapToGrid="0" snapToObjects="1">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BE670F-1F2E-A044-B7C1-85687DD47A9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905D3C79-0E4C-6E4D-89E6-8258DCD83B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890E9B2-3F8F-D14D-B68B-C9EF4BC0D06E}"/>
              </a:ext>
            </a:extLst>
          </p:cNvPr>
          <p:cNvSpPr>
            <a:spLocks noGrp="1"/>
          </p:cNvSpPr>
          <p:nvPr>
            <p:ph type="dt" sz="half" idx="10"/>
          </p:nvPr>
        </p:nvSpPr>
        <p:spPr/>
        <p:txBody>
          <a:bodyPr/>
          <a:lstStyle/>
          <a:p>
            <a:fld id="{00856B5E-D96F-C445-AA8B-5DFC3EDFDEDC}" type="datetimeFigureOut">
              <a:rPr lang="tr-TR" smtClean="0"/>
              <a:t>26.11.2024</a:t>
            </a:fld>
            <a:endParaRPr lang="tr-TR"/>
          </a:p>
        </p:txBody>
      </p:sp>
      <p:sp>
        <p:nvSpPr>
          <p:cNvPr id="5" name="Alt Bilgi Yer Tutucusu 4">
            <a:extLst>
              <a:ext uri="{FF2B5EF4-FFF2-40B4-BE49-F238E27FC236}">
                <a16:creationId xmlns:a16="http://schemas.microsoft.com/office/drawing/2014/main" id="{419DA9AC-44A4-2244-864B-80D6DF2236A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FF19D48-481A-D34C-931B-3777BFEEE5CA}"/>
              </a:ext>
            </a:extLst>
          </p:cNvPr>
          <p:cNvSpPr>
            <a:spLocks noGrp="1"/>
          </p:cNvSpPr>
          <p:nvPr>
            <p:ph type="sldNum" sz="quarter" idx="12"/>
          </p:nvPr>
        </p:nvSpPr>
        <p:spPr/>
        <p:txBody>
          <a:bodyPr/>
          <a:lstStyle/>
          <a:p>
            <a:fld id="{8E751C41-8E15-8747-9CE5-A8F79370F46C}" type="slidenum">
              <a:rPr lang="tr-TR" smtClean="0"/>
              <a:t>‹#›</a:t>
            </a:fld>
            <a:endParaRPr lang="tr-TR"/>
          </a:p>
        </p:txBody>
      </p:sp>
    </p:spTree>
    <p:extLst>
      <p:ext uri="{BB962C8B-B14F-4D97-AF65-F5344CB8AC3E}">
        <p14:creationId xmlns:p14="http://schemas.microsoft.com/office/powerpoint/2010/main" val="87649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CA3042-C17B-054F-8C4D-234F27D9E6F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A166F92-AD31-E64F-9C6E-098B8B7C006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23BA4B0-4837-7E4D-88A7-55F2E287F1BB}"/>
              </a:ext>
            </a:extLst>
          </p:cNvPr>
          <p:cNvSpPr>
            <a:spLocks noGrp="1"/>
          </p:cNvSpPr>
          <p:nvPr>
            <p:ph type="dt" sz="half" idx="10"/>
          </p:nvPr>
        </p:nvSpPr>
        <p:spPr/>
        <p:txBody>
          <a:bodyPr/>
          <a:lstStyle/>
          <a:p>
            <a:fld id="{00856B5E-D96F-C445-AA8B-5DFC3EDFDEDC}" type="datetimeFigureOut">
              <a:rPr lang="tr-TR" smtClean="0"/>
              <a:t>26.11.2024</a:t>
            </a:fld>
            <a:endParaRPr lang="tr-TR"/>
          </a:p>
        </p:txBody>
      </p:sp>
      <p:sp>
        <p:nvSpPr>
          <p:cNvPr id="5" name="Alt Bilgi Yer Tutucusu 4">
            <a:extLst>
              <a:ext uri="{FF2B5EF4-FFF2-40B4-BE49-F238E27FC236}">
                <a16:creationId xmlns:a16="http://schemas.microsoft.com/office/drawing/2014/main" id="{2B9B8850-DD2F-D943-BC68-2F6372FC369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A4F7FDC-4848-FF4F-96E9-A679F9F9C92D}"/>
              </a:ext>
            </a:extLst>
          </p:cNvPr>
          <p:cNvSpPr>
            <a:spLocks noGrp="1"/>
          </p:cNvSpPr>
          <p:nvPr>
            <p:ph type="sldNum" sz="quarter" idx="12"/>
          </p:nvPr>
        </p:nvSpPr>
        <p:spPr/>
        <p:txBody>
          <a:bodyPr/>
          <a:lstStyle/>
          <a:p>
            <a:fld id="{8E751C41-8E15-8747-9CE5-A8F79370F46C}" type="slidenum">
              <a:rPr lang="tr-TR" smtClean="0"/>
              <a:t>‹#›</a:t>
            </a:fld>
            <a:endParaRPr lang="tr-TR"/>
          </a:p>
        </p:txBody>
      </p:sp>
    </p:spTree>
    <p:extLst>
      <p:ext uri="{BB962C8B-B14F-4D97-AF65-F5344CB8AC3E}">
        <p14:creationId xmlns:p14="http://schemas.microsoft.com/office/powerpoint/2010/main" val="326949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C6CFAAA-FE48-4F46-9EE5-37961A2FE20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6B2654D-F073-D04A-991D-14FA77BFE658}"/>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084405C-586A-2045-A45C-BA5DB030DE7C}"/>
              </a:ext>
            </a:extLst>
          </p:cNvPr>
          <p:cNvSpPr>
            <a:spLocks noGrp="1"/>
          </p:cNvSpPr>
          <p:nvPr>
            <p:ph type="dt" sz="half" idx="10"/>
          </p:nvPr>
        </p:nvSpPr>
        <p:spPr/>
        <p:txBody>
          <a:bodyPr/>
          <a:lstStyle/>
          <a:p>
            <a:fld id="{00856B5E-D96F-C445-AA8B-5DFC3EDFDEDC}" type="datetimeFigureOut">
              <a:rPr lang="tr-TR" smtClean="0"/>
              <a:t>26.11.2024</a:t>
            </a:fld>
            <a:endParaRPr lang="tr-TR"/>
          </a:p>
        </p:txBody>
      </p:sp>
      <p:sp>
        <p:nvSpPr>
          <p:cNvPr id="5" name="Alt Bilgi Yer Tutucusu 4">
            <a:extLst>
              <a:ext uri="{FF2B5EF4-FFF2-40B4-BE49-F238E27FC236}">
                <a16:creationId xmlns:a16="http://schemas.microsoft.com/office/drawing/2014/main" id="{86B0F7FE-847E-3C4A-88BD-67FC3F975B5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6E7E21E-5469-7140-89B3-FF0DA2BBD485}"/>
              </a:ext>
            </a:extLst>
          </p:cNvPr>
          <p:cNvSpPr>
            <a:spLocks noGrp="1"/>
          </p:cNvSpPr>
          <p:nvPr>
            <p:ph type="sldNum" sz="quarter" idx="12"/>
          </p:nvPr>
        </p:nvSpPr>
        <p:spPr/>
        <p:txBody>
          <a:bodyPr/>
          <a:lstStyle/>
          <a:p>
            <a:fld id="{8E751C41-8E15-8747-9CE5-A8F79370F46C}" type="slidenum">
              <a:rPr lang="tr-TR" smtClean="0"/>
              <a:t>‹#›</a:t>
            </a:fld>
            <a:endParaRPr lang="tr-TR"/>
          </a:p>
        </p:txBody>
      </p:sp>
    </p:spTree>
    <p:extLst>
      <p:ext uri="{BB962C8B-B14F-4D97-AF65-F5344CB8AC3E}">
        <p14:creationId xmlns:p14="http://schemas.microsoft.com/office/powerpoint/2010/main" val="2587880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CC74BC-A914-BA47-B659-D8EC1133724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86F778B-1E01-384D-9DD1-00701B307DB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8B2ADB6-62C1-574F-97AB-F4BACC5650F9}"/>
              </a:ext>
            </a:extLst>
          </p:cNvPr>
          <p:cNvSpPr>
            <a:spLocks noGrp="1"/>
          </p:cNvSpPr>
          <p:nvPr>
            <p:ph type="dt" sz="half" idx="10"/>
          </p:nvPr>
        </p:nvSpPr>
        <p:spPr/>
        <p:txBody>
          <a:bodyPr/>
          <a:lstStyle/>
          <a:p>
            <a:fld id="{00856B5E-D96F-C445-AA8B-5DFC3EDFDEDC}" type="datetimeFigureOut">
              <a:rPr lang="tr-TR" smtClean="0"/>
              <a:t>26.11.2024</a:t>
            </a:fld>
            <a:endParaRPr lang="tr-TR"/>
          </a:p>
        </p:txBody>
      </p:sp>
      <p:sp>
        <p:nvSpPr>
          <p:cNvPr id="5" name="Alt Bilgi Yer Tutucusu 4">
            <a:extLst>
              <a:ext uri="{FF2B5EF4-FFF2-40B4-BE49-F238E27FC236}">
                <a16:creationId xmlns:a16="http://schemas.microsoft.com/office/drawing/2014/main" id="{1BB9F745-43AB-3845-BCB8-7C358ADB349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FC08B81-E98F-CE41-AB67-DF9383D64055}"/>
              </a:ext>
            </a:extLst>
          </p:cNvPr>
          <p:cNvSpPr>
            <a:spLocks noGrp="1"/>
          </p:cNvSpPr>
          <p:nvPr>
            <p:ph type="sldNum" sz="quarter" idx="12"/>
          </p:nvPr>
        </p:nvSpPr>
        <p:spPr/>
        <p:txBody>
          <a:bodyPr/>
          <a:lstStyle/>
          <a:p>
            <a:fld id="{8E751C41-8E15-8747-9CE5-A8F79370F46C}" type="slidenum">
              <a:rPr lang="tr-TR" smtClean="0"/>
              <a:t>‹#›</a:t>
            </a:fld>
            <a:endParaRPr lang="tr-TR"/>
          </a:p>
        </p:txBody>
      </p:sp>
    </p:spTree>
    <p:extLst>
      <p:ext uri="{BB962C8B-B14F-4D97-AF65-F5344CB8AC3E}">
        <p14:creationId xmlns:p14="http://schemas.microsoft.com/office/powerpoint/2010/main" val="3949550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E7C0B1-3426-1F40-8B24-9398CB13289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A7CFE9F-845B-2A49-BCE5-11DB1925C4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21E1370-FE23-0346-9FFD-AB8B06E268E2}"/>
              </a:ext>
            </a:extLst>
          </p:cNvPr>
          <p:cNvSpPr>
            <a:spLocks noGrp="1"/>
          </p:cNvSpPr>
          <p:nvPr>
            <p:ph type="dt" sz="half" idx="10"/>
          </p:nvPr>
        </p:nvSpPr>
        <p:spPr/>
        <p:txBody>
          <a:bodyPr/>
          <a:lstStyle/>
          <a:p>
            <a:fld id="{00856B5E-D96F-C445-AA8B-5DFC3EDFDEDC}" type="datetimeFigureOut">
              <a:rPr lang="tr-TR" smtClean="0"/>
              <a:t>26.11.2024</a:t>
            </a:fld>
            <a:endParaRPr lang="tr-TR"/>
          </a:p>
        </p:txBody>
      </p:sp>
      <p:sp>
        <p:nvSpPr>
          <p:cNvPr id="5" name="Alt Bilgi Yer Tutucusu 4">
            <a:extLst>
              <a:ext uri="{FF2B5EF4-FFF2-40B4-BE49-F238E27FC236}">
                <a16:creationId xmlns:a16="http://schemas.microsoft.com/office/drawing/2014/main" id="{19EDA8FF-9CE4-D049-BA37-48315396ACC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C9D63D4-FC15-F944-B72E-C11C87FF24FE}"/>
              </a:ext>
            </a:extLst>
          </p:cNvPr>
          <p:cNvSpPr>
            <a:spLocks noGrp="1"/>
          </p:cNvSpPr>
          <p:nvPr>
            <p:ph type="sldNum" sz="quarter" idx="12"/>
          </p:nvPr>
        </p:nvSpPr>
        <p:spPr/>
        <p:txBody>
          <a:bodyPr/>
          <a:lstStyle/>
          <a:p>
            <a:fld id="{8E751C41-8E15-8747-9CE5-A8F79370F46C}" type="slidenum">
              <a:rPr lang="tr-TR" smtClean="0"/>
              <a:t>‹#›</a:t>
            </a:fld>
            <a:endParaRPr lang="tr-TR"/>
          </a:p>
        </p:txBody>
      </p:sp>
    </p:spTree>
    <p:extLst>
      <p:ext uri="{BB962C8B-B14F-4D97-AF65-F5344CB8AC3E}">
        <p14:creationId xmlns:p14="http://schemas.microsoft.com/office/powerpoint/2010/main" val="3774821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BA53E4-A927-FE47-B766-75B7A6B45CB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B5FEBE6-6163-504E-8BEE-BFED906C4876}"/>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21A2739-F96C-234B-BE86-085E437AD44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7185D487-AA06-384A-A286-D0B205A3F611}"/>
              </a:ext>
            </a:extLst>
          </p:cNvPr>
          <p:cNvSpPr>
            <a:spLocks noGrp="1"/>
          </p:cNvSpPr>
          <p:nvPr>
            <p:ph type="dt" sz="half" idx="10"/>
          </p:nvPr>
        </p:nvSpPr>
        <p:spPr/>
        <p:txBody>
          <a:bodyPr/>
          <a:lstStyle/>
          <a:p>
            <a:fld id="{00856B5E-D96F-C445-AA8B-5DFC3EDFDEDC}" type="datetimeFigureOut">
              <a:rPr lang="tr-TR" smtClean="0"/>
              <a:t>26.11.2024</a:t>
            </a:fld>
            <a:endParaRPr lang="tr-TR"/>
          </a:p>
        </p:txBody>
      </p:sp>
      <p:sp>
        <p:nvSpPr>
          <p:cNvPr id="6" name="Alt Bilgi Yer Tutucusu 5">
            <a:extLst>
              <a:ext uri="{FF2B5EF4-FFF2-40B4-BE49-F238E27FC236}">
                <a16:creationId xmlns:a16="http://schemas.microsoft.com/office/drawing/2014/main" id="{80B163EA-6633-604F-B757-B74DAC536FF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DF8864F-710F-A946-BF9B-E2414D9A1A6A}"/>
              </a:ext>
            </a:extLst>
          </p:cNvPr>
          <p:cNvSpPr>
            <a:spLocks noGrp="1"/>
          </p:cNvSpPr>
          <p:nvPr>
            <p:ph type="sldNum" sz="quarter" idx="12"/>
          </p:nvPr>
        </p:nvSpPr>
        <p:spPr/>
        <p:txBody>
          <a:bodyPr/>
          <a:lstStyle/>
          <a:p>
            <a:fld id="{8E751C41-8E15-8747-9CE5-A8F79370F46C}" type="slidenum">
              <a:rPr lang="tr-TR" smtClean="0"/>
              <a:t>‹#›</a:t>
            </a:fld>
            <a:endParaRPr lang="tr-TR"/>
          </a:p>
        </p:txBody>
      </p:sp>
    </p:spTree>
    <p:extLst>
      <p:ext uri="{BB962C8B-B14F-4D97-AF65-F5344CB8AC3E}">
        <p14:creationId xmlns:p14="http://schemas.microsoft.com/office/powerpoint/2010/main" val="2760761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D77EF6-967B-B642-9A09-EEE20B8E0A3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0165B15-D43C-254C-8281-B0D13408E9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D68F416-EC06-B247-8B90-43980DDD046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BF7426FF-CB36-3840-8F34-8788670541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63D1E3BB-66A5-C242-8181-331A88538AB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BAC4AA9C-73B8-F744-BE4C-6FE5376BAD10}"/>
              </a:ext>
            </a:extLst>
          </p:cNvPr>
          <p:cNvSpPr>
            <a:spLocks noGrp="1"/>
          </p:cNvSpPr>
          <p:nvPr>
            <p:ph type="dt" sz="half" idx="10"/>
          </p:nvPr>
        </p:nvSpPr>
        <p:spPr/>
        <p:txBody>
          <a:bodyPr/>
          <a:lstStyle/>
          <a:p>
            <a:fld id="{00856B5E-D96F-C445-AA8B-5DFC3EDFDEDC}" type="datetimeFigureOut">
              <a:rPr lang="tr-TR" smtClean="0"/>
              <a:t>26.11.2024</a:t>
            </a:fld>
            <a:endParaRPr lang="tr-TR"/>
          </a:p>
        </p:txBody>
      </p:sp>
      <p:sp>
        <p:nvSpPr>
          <p:cNvPr id="8" name="Alt Bilgi Yer Tutucusu 7">
            <a:extLst>
              <a:ext uri="{FF2B5EF4-FFF2-40B4-BE49-F238E27FC236}">
                <a16:creationId xmlns:a16="http://schemas.microsoft.com/office/drawing/2014/main" id="{FBDA96E5-4D3A-F745-B978-F9AFAEC57DFC}"/>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8BA30B87-4D0F-C842-B953-CAFCA1C8B9B2}"/>
              </a:ext>
            </a:extLst>
          </p:cNvPr>
          <p:cNvSpPr>
            <a:spLocks noGrp="1"/>
          </p:cNvSpPr>
          <p:nvPr>
            <p:ph type="sldNum" sz="quarter" idx="12"/>
          </p:nvPr>
        </p:nvSpPr>
        <p:spPr/>
        <p:txBody>
          <a:bodyPr/>
          <a:lstStyle/>
          <a:p>
            <a:fld id="{8E751C41-8E15-8747-9CE5-A8F79370F46C}" type="slidenum">
              <a:rPr lang="tr-TR" smtClean="0"/>
              <a:t>‹#›</a:t>
            </a:fld>
            <a:endParaRPr lang="tr-TR"/>
          </a:p>
        </p:txBody>
      </p:sp>
    </p:spTree>
    <p:extLst>
      <p:ext uri="{BB962C8B-B14F-4D97-AF65-F5344CB8AC3E}">
        <p14:creationId xmlns:p14="http://schemas.microsoft.com/office/powerpoint/2010/main" val="3137435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BFC078-FC31-804E-B418-553089C9911B}"/>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A88FCD42-AFD1-424F-AA5B-233170469DF7}"/>
              </a:ext>
            </a:extLst>
          </p:cNvPr>
          <p:cNvSpPr>
            <a:spLocks noGrp="1"/>
          </p:cNvSpPr>
          <p:nvPr>
            <p:ph type="dt" sz="half" idx="10"/>
          </p:nvPr>
        </p:nvSpPr>
        <p:spPr/>
        <p:txBody>
          <a:bodyPr/>
          <a:lstStyle/>
          <a:p>
            <a:fld id="{00856B5E-D96F-C445-AA8B-5DFC3EDFDEDC}" type="datetimeFigureOut">
              <a:rPr lang="tr-TR" smtClean="0"/>
              <a:t>26.11.2024</a:t>
            </a:fld>
            <a:endParaRPr lang="tr-TR"/>
          </a:p>
        </p:txBody>
      </p:sp>
      <p:sp>
        <p:nvSpPr>
          <p:cNvPr id="4" name="Alt Bilgi Yer Tutucusu 3">
            <a:extLst>
              <a:ext uri="{FF2B5EF4-FFF2-40B4-BE49-F238E27FC236}">
                <a16:creationId xmlns:a16="http://schemas.microsoft.com/office/drawing/2014/main" id="{744D81F1-24A4-6944-9665-934D2347D5AD}"/>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73BCFAF-B3BB-E543-A2B3-0AFCEC2114C9}"/>
              </a:ext>
            </a:extLst>
          </p:cNvPr>
          <p:cNvSpPr>
            <a:spLocks noGrp="1"/>
          </p:cNvSpPr>
          <p:nvPr>
            <p:ph type="sldNum" sz="quarter" idx="12"/>
          </p:nvPr>
        </p:nvSpPr>
        <p:spPr/>
        <p:txBody>
          <a:bodyPr/>
          <a:lstStyle/>
          <a:p>
            <a:fld id="{8E751C41-8E15-8747-9CE5-A8F79370F46C}" type="slidenum">
              <a:rPr lang="tr-TR" smtClean="0"/>
              <a:t>‹#›</a:t>
            </a:fld>
            <a:endParaRPr lang="tr-TR"/>
          </a:p>
        </p:txBody>
      </p:sp>
    </p:spTree>
    <p:extLst>
      <p:ext uri="{BB962C8B-B14F-4D97-AF65-F5344CB8AC3E}">
        <p14:creationId xmlns:p14="http://schemas.microsoft.com/office/powerpoint/2010/main" val="1563189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7D7B6DB-A12C-4C46-B2A4-B8BCAD04DE3C}"/>
              </a:ext>
            </a:extLst>
          </p:cNvPr>
          <p:cNvSpPr>
            <a:spLocks noGrp="1"/>
          </p:cNvSpPr>
          <p:nvPr>
            <p:ph type="dt" sz="half" idx="10"/>
          </p:nvPr>
        </p:nvSpPr>
        <p:spPr/>
        <p:txBody>
          <a:bodyPr/>
          <a:lstStyle/>
          <a:p>
            <a:fld id="{00856B5E-D96F-C445-AA8B-5DFC3EDFDEDC}" type="datetimeFigureOut">
              <a:rPr lang="tr-TR" smtClean="0"/>
              <a:t>26.11.2024</a:t>
            </a:fld>
            <a:endParaRPr lang="tr-TR"/>
          </a:p>
        </p:txBody>
      </p:sp>
      <p:sp>
        <p:nvSpPr>
          <p:cNvPr id="3" name="Alt Bilgi Yer Tutucusu 2">
            <a:extLst>
              <a:ext uri="{FF2B5EF4-FFF2-40B4-BE49-F238E27FC236}">
                <a16:creationId xmlns:a16="http://schemas.microsoft.com/office/drawing/2014/main" id="{0CDC224E-7F57-574A-9DAE-4A8766244BE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93207157-0DAF-124B-BC31-6A9B81E3DEF6}"/>
              </a:ext>
            </a:extLst>
          </p:cNvPr>
          <p:cNvSpPr>
            <a:spLocks noGrp="1"/>
          </p:cNvSpPr>
          <p:nvPr>
            <p:ph type="sldNum" sz="quarter" idx="12"/>
          </p:nvPr>
        </p:nvSpPr>
        <p:spPr/>
        <p:txBody>
          <a:bodyPr/>
          <a:lstStyle/>
          <a:p>
            <a:fld id="{8E751C41-8E15-8747-9CE5-A8F79370F46C}" type="slidenum">
              <a:rPr lang="tr-TR" smtClean="0"/>
              <a:t>‹#›</a:t>
            </a:fld>
            <a:endParaRPr lang="tr-TR"/>
          </a:p>
        </p:txBody>
      </p:sp>
    </p:spTree>
    <p:extLst>
      <p:ext uri="{BB962C8B-B14F-4D97-AF65-F5344CB8AC3E}">
        <p14:creationId xmlns:p14="http://schemas.microsoft.com/office/powerpoint/2010/main" val="745090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6521AC-2411-E34B-A768-1E34BFDAB56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4CF63D3-A27B-3F4E-BFC9-C63E3A3982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51E574C-3667-854A-A617-57E7D7CB05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A71273B-2764-1142-A756-BD4D40B8474D}"/>
              </a:ext>
            </a:extLst>
          </p:cNvPr>
          <p:cNvSpPr>
            <a:spLocks noGrp="1"/>
          </p:cNvSpPr>
          <p:nvPr>
            <p:ph type="dt" sz="half" idx="10"/>
          </p:nvPr>
        </p:nvSpPr>
        <p:spPr/>
        <p:txBody>
          <a:bodyPr/>
          <a:lstStyle/>
          <a:p>
            <a:fld id="{00856B5E-D96F-C445-AA8B-5DFC3EDFDEDC}" type="datetimeFigureOut">
              <a:rPr lang="tr-TR" smtClean="0"/>
              <a:t>26.11.2024</a:t>
            </a:fld>
            <a:endParaRPr lang="tr-TR"/>
          </a:p>
        </p:txBody>
      </p:sp>
      <p:sp>
        <p:nvSpPr>
          <p:cNvPr id="6" name="Alt Bilgi Yer Tutucusu 5">
            <a:extLst>
              <a:ext uri="{FF2B5EF4-FFF2-40B4-BE49-F238E27FC236}">
                <a16:creationId xmlns:a16="http://schemas.microsoft.com/office/drawing/2014/main" id="{32F54EF9-6504-3449-B7CB-D36E5D541CB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5D2331E-B483-A54E-A2F4-DDE3A8972B6B}"/>
              </a:ext>
            </a:extLst>
          </p:cNvPr>
          <p:cNvSpPr>
            <a:spLocks noGrp="1"/>
          </p:cNvSpPr>
          <p:nvPr>
            <p:ph type="sldNum" sz="quarter" idx="12"/>
          </p:nvPr>
        </p:nvSpPr>
        <p:spPr/>
        <p:txBody>
          <a:bodyPr/>
          <a:lstStyle/>
          <a:p>
            <a:fld id="{8E751C41-8E15-8747-9CE5-A8F79370F46C}" type="slidenum">
              <a:rPr lang="tr-TR" smtClean="0"/>
              <a:t>‹#›</a:t>
            </a:fld>
            <a:endParaRPr lang="tr-TR"/>
          </a:p>
        </p:txBody>
      </p:sp>
    </p:spTree>
    <p:extLst>
      <p:ext uri="{BB962C8B-B14F-4D97-AF65-F5344CB8AC3E}">
        <p14:creationId xmlns:p14="http://schemas.microsoft.com/office/powerpoint/2010/main" val="3935418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112855-F3E9-884F-A7FD-ABD127A2184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FFBCB10-6F26-6E40-AB6D-255F4F6950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BB377898-F0A8-C245-9096-5B194C2DCB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9DDA126-9DD0-3148-9228-3464D6C5D1BD}"/>
              </a:ext>
            </a:extLst>
          </p:cNvPr>
          <p:cNvSpPr>
            <a:spLocks noGrp="1"/>
          </p:cNvSpPr>
          <p:nvPr>
            <p:ph type="dt" sz="half" idx="10"/>
          </p:nvPr>
        </p:nvSpPr>
        <p:spPr/>
        <p:txBody>
          <a:bodyPr/>
          <a:lstStyle/>
          <a:p>
            <a:fld id="{00856B5E-D96F-C445-AA8B-5DFC3EDFDEDC}" type="datetimeFigureOut">
              <a:rPr lang="tr-TR" smtClean="0"/>
              <a:t>26.11.2024</a:t>
            </a:fld>
            <a:endParaRPr lang="tr-TR"/>
          </a:p>
        </p:txBody>
      </p:sp>
      <p:sp>
        <p:nvSpPr>
          <p:cNvPr id="6" name="Alt Bilgi Yer Tutucusu 5">
            <a:extLst>
              <a:ext uri="{FF2B5EF4-FFF2-40B4-BE49-F238E27FC236}">
                <a16:creationId xmlns:a16="http://schemas.microsoft.com/office/drawing/2014/main" id="{2E7787B5-1C27-9C4B-9D02-F910F0E7510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5167063-3105-DC44-9114-7756ECC3875B}"/>
              </a:ext>
            </a:extLst>
          </p:cNvPr>
          <p:cNvSpPr>
            <a:spLocks noGrp="1"/>
          </p:cNvSpPr>
          <p:nvPr>
            <p:ph type="sldNum" sz="quarter" idx="12"/>
          </p:nvPr>
        </p:nvSpPr>
        <p:spPr/>
        <p:txBody>
          <a:bodyPr/>
          <a:lstStyle/>
          <a:p>
            <a:fld id="{8E751C41-8E15-8747-9CE5-A8F79370F46C}" type="slidenum">
              <a:rPr lang="tr-TR" smtClean="0"/>
              <a:t>‹#›</a:t>
            </a:fld>
            <a:endParaRPr lang="tr-TR"/>
          </a:p>
        </p:txBody>
      </p:sp>
    </p:spTree>
    <p:extLst>
      <p:ext uri="{BB962C8B-B14F-4D97-AF65-F5344CB8AC3E}">
        <p14:creationId xmlns:p14="http://schemas.microsoft.com/office/powerpoint/2010/main" val="2011983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E3D42A0-415A-334E-8FB5-3D48C4303D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86FDD47-7975-0744-A158-66668B546B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FB57FDA-80F1-D74B-915C-B954F2469A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856B5E-D96F-C445-AA8B-5DFC3EDFDEDC}" type="datetimeFigureOut">
              <a:rPr lang="tr-TR" smtClean="0"/>
              <a:t>26.11.2024</a:t>
            </a:fld>
            <a:endParaRPr lang="tr-TR"/>
          </a:p>
        </p:txBody>
      </p:sp>
      <p:sp>
        <p:nvSpPr>
          <p:cNvPr id="5" name="Alt Bilgi Yer Tutucusu 4">
            <a:extLst>
              <a:ext uri="{FF2B5EF4-FFF2-40B4-BE49-F238E27FC236}">
                <a16:creationId xmlns:a16="http://schemas.microsoft.com/office/drawing/2014/main" id="{7E12CF96-1F54-024B-8667-E81CD7016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9652DCB2-2682-5E47-868F-D361FA7E9D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751C41-8E15-8747-9CE5-A8F79370F46C}" type="slidenum">
              <a:rPr lang="tr-TR" smtClean="0"/>
              <a:t>‹#›</a:t>
            </a:fld>
            <a:endParaRPr lang="tr-TR"/>
          </a:p>
        </p:txBody>
      </p:sp>
    </p:spTree>
    <p:extLst>
      <p:ext uri="{BB962C8B-B14F-4D97-AF65-F5344CB8AC3E}">
        <p14:creationId xmlns:p14="http://schemas.microsoft.com/office/powerpoint/2010/main" val="2504121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00ED4A-DB23-6443-B597-313979AC0060}"/>
              </a:ext>
            </a:extLst>
          </p:cNvPr>
          <p:cNvSpPr>
            <a:spLocks noGrp="1"/>
          </p:cNvSpPr>
          <p:nvPr>
            <p:ph type="ctrTitle"/>
          </p:nvPr>
        </p:nvSpPr>
        <p:spPr>
          <a:xfrm>
            <a:off x="1524000" y="2042154"/>
            <a:ext cx="9144000" cy="2387600"/>
          </a:xfrm>
        </p:spPr>
        <p:txBody>
          <a:bodyPr>
            <a:normAutofit/>
          </a:bodyPr>
          <a:lstStyle/>
          <a:p>
            <a:r>
              <a:rPr lang="tr-TR" dirty="0">
                <a:solidFill>
                  <a:schemeClr val="accent1"/>
                </a:solidFill>
              </a:rPr>
              <a:t>İktisat Bölümü</a:t>
            </a:r>
            <a:br>
              <a:rPr lang="tr-TR" dirty="0">
                <a:solidFill>
                  <a:srgbClr val="FF0000"/>
                </a:solidFill>
              </a:rPr>
            </a:br>
            <a:endParaRPr lang="tr-TR" dirty="0">
              <a:solidFill>
                <a:schemeClr val="tx2"/>
              </a:solidFill>
            </a:endParaRPr>
          </a:p>
        </p:txBody>
      </p:sp>
      <p:sp>
        <p:nvSpPr>
          <p:cNvPr id="3" name="Alt Başlık 2">
            <a:extLst>
              <a:ext uri="{FF2B5EF4-FFF2-40B4-BE49-F238E27FC236}">
                <a16:creationId xmlns:a16="http://schemas.microsoft.com/office/drawing/2014/main" id="{61C6E3DC-355B-B54D-8E34-8DEF5BBF9772}"/>
              </a:ext>
            </a:extLst>
          </p:cNvPr>
          <p:cNvSpPr>
            <a:spLocks noGrp="1"/>
          </p:cNvSpPr>
          <p:nvPr>
            <p:ph type="subTitle" idx="1"/>
          </p:nvPr>
        </p:nvSpPr>
        <p:spPr>
          <a:xfrm>
            <a:off x="1524000" y="4504563"/>
            <a:ext cx="9144000" cy="1041200"/>
          </a:xfrm>
        </p:spPr>
        <p:txBody>
          <a:bodyPr>
            <a:normAutofit/>
          </a:bodyPr>
          <a:lstStyle/>
          <a:p>
            <a:r>
              <a:rPr lang="tr-TR" sz="4000" dirty="0">
                <a:solidFill>
                  <a:schemeClr val="accent1">
                    <a:lumMod val="60000"/>
                    <a:lumOff val="40000"/>
                  </a:schemeClr>
                </a:solidFill>
              </a:rPr>
              <a:t>Kalite Çalışmaları</a:t>
            </a:r>
          </a:p>
        </p:txBody>
      </p:sp>
      <p:cxnSp>
        <p:nvCxnSpPr>
          <p:cNvPr id="6" name="Düz Bağlayıcı 5">
            <a:extLst>
              <a:ext uri="{FF2B5EF4-FFF2-40B4-BE49-F238E27FC236}">
                <a16:creationId xmlns:a16="http://schemas.microsoft.com/office/drawing/2014/main" id="{B7BE4767-EC93-0049-AFD0-4C9AE3FD3F45}"/>
              </a:ext>
            </a:extLst>
          </p:cNvPr>
          <p:cNvCxnSpPr/>
          <p:nvPr/>
        </p:nvCxnSpPr>
        <p:spPr>
          <a:xfrm>
            <a:off x="0" y="6211669"/>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Metin kutusu 6">
            <a:extLst>
              <a:ext uri="{FF2B5EF4-FFF2-40B4-BE49-F238E27FC236}">
                <a16:creationId xmlns:a16="http://schemas.microsoft.com/office/drawing/2014/main" id="{44FEEFFE-51DE-8640-A241-F4FD92000192}"/>
              </a:ext>
            </a:extLst>
          </p:cNvPr>
          <p:cNvSpPr txBox="1"/>
          <p:nvPr/>
        </p:nvSpPr>
        <p:spPr>
          <a:xfrm>
            <a:off x="0" y="6211669"/>
            <a:ext cx="4714504" cy="492443"/>
          </a:xfrm>
          <a:prstGeom prst="rect">
            <a:avLst/>
          </a:prstGeom>
          <a:noFill/>
        </p:spPr>
        <p:txBody>
          <a:bodyPr wrap="square" rtlCol="0">
            <a:spAutoFit/>
          </a:bodyPr>
          <a:lstStyle/>
          <a:p>
            <a:r>
              <a:rPr lang="tr-TR" sz="2600" dirty="0">
                <a:solidFill>
                  <a:schemeClr val="tx2"/>
                </a:solidFill>
              </a:rPr>
              <a:t>İktisat Bölümü</a:t>
            </a:r>
          </a:p>
        </p:txBody>
      </p:sp>
      <p:sp>
        <p:nvSpPr>
          <p:cNvPr id="8" name="Metin kutusu 7">
            <a:extLst>
              <a:ext uri="{FF2B5EF4-FFF2-40B4-BE49-F238E27FC236}">
                <a16:creationId xmlns:a16="http://schemas.microsoft.com/office/drawing/2014/main" id="{943A52D1-AE1E-B64A-A005-6850E6C1B6F5}"/>
              </a:ext>
            </a:extLst>
          </p:cNvPr>
          <p:cNvSpPr txBox="1"/>
          <p:nvPr/>
        </p:nvSpPr>
        <p:spPr>
          <a:xfrm>
            <a:off x="7477496" y="6211668"/>
            <a:ext cx="4714504" cy="492443"/>
          </a:xfrm>
          <a:prstGeom prst="rect">
            <a:avLst/>
          </a:prstGeom>
          <a:noFill/>
        </p:spPr>
        <p:txBody>
          <a:bodyPr wrap="square" rtlCol="0">
            <a:spAutoFit/>
          </a:bodyPr>
          <a:lstStyle/>
          <a:p>
            <a:pPr algn="r"/>
            <a:r>
              <a:rPr lang="tr-TR" sz="2600" dirty="0">
                <a:solidFill>
                  <a:schemeClr val="tx2"/>
                </a:solidFill>
              </a:rPr>
              <a:t>1</a:t>
            </a:r>
          </a:p>
        </p:txBody>
      </p:sp>
      <p:pic>
        <p:nvPicPr>
          <p:cNvPr id="1026" name="Picture 2" descr="ESOGU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811" y="482310"/>
            <a:ext cx="1590428" cy="1559844"/>
          </a:xfrm>
          <a:prstGeom prst="rect">
            <a:avLst/>
          </a:prstGeom>
          <a:noFill/>
          <a:extLst>
            <a:ext uri="{909E8E84-426E-40DD-AFC4-6F175D3DCCD1}">
              <a14:hiddenFill xmlns:a14="http://schemas.microsoft.com/office/drawing/2010/main">
                <a:solidFill>
                  <a:srgbClr val="FFFFFF"/>
                </a:solidFill>
              </a14:hiddenFill>
            </a:ext>
          </a:extLst>
        </p:spPr>
      </p:pic>
      <p:pic>
        <p:nvPicPr>
          <p:cNvPr id="5" name="Resim 4"/>
          <p:cNvPicPr>
            <a:picLocks noChangeAspect="1"/>
          </p:cNvPicPr>
          <p:nvPr/>
        </p:nvPicPr>
        <p:blipFill>
          <a:blip r:embed="rId3"/>
          <a:stretch>
            <a:fillRect/>
          </a:stretch>
        </p:blipFill>
        <p:spPr>
          <a:xfrm>
            <a:off x="10059910" y="482309"/>
            <a:ext cx="1457327" cy="1457327"/>
          </a:xfrm>
          <a:prstGeom prst="rect">
            <a:avLst/>
          </a:prstGeom>
        </p:spPr>
      </p:pic>
    </p:spTree>
    <p:extLst>
      <p:ext uri="{BB962C8B-B14F-4D97-AF65-F5344CB8AC3E}">
        <p14:creationId xmlns:p14="http://schemas.microsoft.com/office/powerpoint/2010/main" val="468279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7C4592-633F-89A2-7240-1ED899B0523B}"/>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13F216AA-E53A-54CD-80FA-083CE50EFE91}"/>
              </a:ext>
            </a:extLst>
          </p:cNvPr>
          <p:cNvSpPr>
            <a:spLocks noGrp="1"/>
          </p:cNvSpPr>
          <p:nvPr>
            <p:ph type="title"/>
          </p:nvPr>
        </p:nvSpPr>
        <p:spPr/>
        <p:txBody>
          <a:bodyPr/>
          <a:lstStyle/>
          <a:p>
            <a:r>
              <a:rPr lang="tr-TR" dirty="0">
                <a:solidFill>
                  <a:srgbClr val="C00000"/>
                </a:solidFill>
              </a:rPr>
              <a:t>Bölüm Kalite Çalışmaları</a:t>
            </a:r>
          </a:p>
        </p:txBody>
      </p:sp>
      <p:sp>
        <p:nvSpPr>
          <p:cNvPr id="3" name="İçerik Yer Tutucusu 2">
            <a:extLst>
              <a:ext uri="{FF2B5EF4-FFF2-40B4-BE49-F238E27FC236}">
                <a16:creationId xmlns:a16="http://schemas.microsoft.com/office/drawing/2014/main" id="{A4E00622-82D7-F157-B25E-8751B5F39829}"/>
              </a:ext>
            </a:extLst>
          </p:cNvPr>
          <p:cNvSpPr>
            <a:spLocks noGrp="1"/>
          </p:cNvSpPr>
          <p:nvPr>
            <p:ph sz="half" idx="1"/>
          </p:nvPr>
        </p:nvSpPr>
        <p:spPr/>
        <p:txBody>
          <a:bodyPr>
            <a:normAutofit/>
          </a:bodyPr>
          <a:lstStyle/>
          <a:p>
            <a:r>
              <a:rPr lang="tr-TR" dirty="0">
                <a:solidFill>
                  <a:schemeClr val="tx2"/>
                </a:solidFill>
              </a:rPr>
              <a:t>2024</a:t>
            </a:r>
          </a:p>
          <a:p>
            <a:pPr lvl="1"/>
            <a:endParaRPr lang="tr-TR" i="1" dirty="0">
              <a:solidFill>
                <a:schemeClr val="tx2"/>
              </a:solidFill>
            </a:endParaRPr>
          </a:p>
          <a:p>
            <a:pPr lvl="1"/>
            <a:endParaRPr lang="tr-TR" i="1" dirty="0">
              <a:solidFill>
                <a:schemeClr val="tx2"/>
              </a:solidFill>
            </a:endParaRPr>
          </a:p>
          <a:p>
            <a:pPr marL="0" indent="0">
              <a:buNone/>
            </a:pPr>
            <a:endParaRPr lang="tr-TR" dirty="0">
              <a:solidFill>
                <a:schemeClr val="tx2"/>
              </a:solidFill>
            </a:endParaRPr>
          </a:p>
        </p:txBody>
      </p:sp>
      <p:cxnSp>
        <p:nvCxnSpPr>
          <p:cNvPr id="5" name="Düz Bağlayıcı 4">
            <a:extLst>
              <a:ext uri="{FF2B5EF4-FFF2-40B4-BE49-F238E27FC236}">
                <a16:creationId xmlns:a16="http://schemas.microsoft.com/office/drawing/2014/main" id="{92BEE74D-DA61-569D-6945-1A2BCBAE5D11}"/>
              </a:ext>
            </a:extLst>
          </p:cNvPr>
          <p:cNvCxnSpPr/>
          <p:nvPr/>
        </p:nvCxnSpPr>
        <p:spPr>
          <a:xfrm>
            <a:off x="0" y="6211669"/>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a16="http://schemas.microsoft.com/office/drawing/2014/main" id="{34C09FB5-E3D0-07CC-3F63-8C88131D0633}"/>
              </a:ext>
            </a:extLst>
          </p:cNvPr>
          <p:cNvSpPr txBox="1"/>
          <p:nvPr/>
        </p:nvSpPr>
        <p:spPr>
          <a:xfrm>
            <a:off x="0" y="6211669"/>
            <a:ext cx="4714504" cy="492443"/>
          </a:xfrm>
          <a:prstGeom prst="rect">
            <a:avLst/>
          </a:prstGeom>
          <a:noFill/>
        </p:spPr>
        <p:txBody>
          <a:bodyPr wrap="square" rtlCol="0">
            <a:spAutoFit/>
          </a:bodyPr>
          <a:lstStyle/>
          <a:p>
            <a:r>
              <a:rPr lang="tr-TR" sz="2600" dirty="0">
                <a:solidFill>
                  <a:schemeClr val="tx2"/>
                </a:solidFill>
              </a:rPr>
              <a:t>İktisat Bölümü</a:t>
            </a:r>
          </a:p>
        </p:txBody>
      </p:sp>
      <p:sp>
        <p:nvSpPr>
          <p:cNvPr id="8" name="Metin kutusu 7">
            <a:extLst>
              <a:ext uri="{FF2B5EF4-FFF2-40B4-BE49-F238E27FC236}">
                <a16:creationId xmlns:a16="http://schemas.microsoft.com/office/drawing/2014/main" id="{7156F121-FA98-9F95-6247-C55DC5F1211D}"/>
              </a:ext>
            </a:extLst>
          </p:cNvPr>
          <p:cNvSpPr txBox="1"/>
          <p:nvPr/>
        </p:nvSpPr>
        <p:spPr>
          <a:xfrm>
            <a:off x="7477496" y="6211668"/>
            <a:ext cx="4714504" cy="492443"/>
          </a:xfrm>
          <a:prstGeom prst="rect">
            <a:avLst/>
          </a:prstGeom>
          <a:noFill/>
        </p:spPr>
        <p:txBody>
          <a:bodyPr wrap="square" rtlCol="0">
            <a:spAutoFit/>
          </a:bodyPr>
          <a:lstStyle/>
          <a:p>
            <a:pPr algn="r"/>
            <a:r>
              <a:rPr lang="tr-TR" sz="2600" dirty="0">
                <a:solidFill>
                  <a:schemeClr val="tx2"/>
                </a:solidFill>
              </a:rPr>
              <a:t>8</a:t>
            </a:r>
          </a:p>
        </p:txBody>
      </p:sp>
      <p:pic>
        <p:nvPicPr>
          <p:cNvPr id="9" name="Resim 8">
            <a:extLst>
              <a:ext uri="{FF2B5EF4-FFF2-40B4-BE49-F238E27FC236}">
                <a16:creationId xmlns:a16="http://schemas.microsoft.com/office/drawing/2014/main" id="{5D291E06-FB65-6E0C-B6C3-055A66A46803}"/>
              </a:ext>
            </a:extLst>
          </p:cNvPr>
          <p:cNvPicPr>
            <a:picLocks noChangeAspect="1"/>
          </p:cNvPicPr>
          <p:nvPr/>
        </p:nvPicPr>
        <p:blipFill>
          <a:blip r:embed="rId2"/>
          <a:stretch>
            <a:fillRect/>
          </a:stretch>
        </p:blipFill>
        <p:spPr>
          <a:xfrm>
            <a:off x="10059910" y="482309"/>
            <a:ext cx="1457327" cy="1457327"/>
          </a:xfrm>
          <a:prstGeom prst="rect">
            <a:avLst/>
          </a:prstGeom>
        </p:spPr>
      </p:pic>
      <p:graphicFrame>
        <p:nvGraphicFramePr>
          <p:cNvPr id="10" name="İçerik Yer Tutucusu 9">
            <a:extLst>
              <a:ext uri="{FF2B5EF4-FFF2-40B4-BE49-F238E27FC236}">
                <a16:creationId xmlns:a16="http://schemas.microsoft.com/office/drawing/2014/main" id="{80D2913F-608F-ACA0-4919-088178729D65}"/>
              </a:ext>
            </a:extLst>
          </p:cNvPr>
          <p:cNvGraphicFramePr>
            <a:graphicFrameLocks noGrp="1"/>
          </p:cNvGraphicFramePr>
          <p:nvPr>
            <p:ph sz="half" idx="2"/>
            <p:extLst>
              <p:ext uri="{D42A27DB-BD31-4B8C-83A1-F6EECF244321}">
                <p14:modId xmlns:p14="http://schemas.microsoft.com/office/powerpoint/2010/main" val="4206792310"/>
              </p:ext>
            </p:extLst>
          </p:nvPr>
        </p:nvGraphicFramePr>
        <p:xfrm>
          <a:off x="838200" y="2511424"/>
          <a:ext cx="8881872" cy="2252593"/>
        </p:xfrm>
        <a:graphic>
          <a:graphicData uri="http://schemas.openxmlformats.org/drawingml/2006/table">
            <a:tbl>
              <a:tblPr firstRow="1" bandRow="1">
                <a:tableStyleId>{5C22544A-7EE6-4342-B048-85BDC9FD1C3A}</a:tableStyleId>
              </a:tblPr>
              <a:tblGrid>
                <a:gridCol w="2220468">
                  <a:extLst>
                    <a:ext uri="{9D8B030D-6E8A-4147-A177-3AD203B41FA5}">
                      <a16:colId xmlns:a16="http://schemas.microsoft.com/office/drawing/2014/main" val="798525737"/>
                    </a:ext>
                  </a:extLst>
                </a:gridCol>
                <a:gridCol w="2220468">
                  <a:extLst>
                    <a:ext uri="{9D8B030D-6E8A-4147-A177-3AD203B41FA5}">
                      <a16:colId xmlns:a16="http://schemas.microsoft.com/office/drawing/2014/main" val="1500227170"/>
                    </a:ext>
                  </a:extLst>
                </a:gridCol>
                <a:gridCol w="2220468">
                  <a:extLst>
                    <a:ext uri="{9D8B030D-6E8A-4147-A177-3AD203B41FA5}">
                      <a16:colId xmlns:a16="http://schemas.microsoft.com/office/drawing/2014/main" val="1534766923"/>
                    </a:ext>
                  </a:extLst>
                </a:gridCol>
                <a:gridCol w="2220468">
                  <a:extLst>
                    <a:ext uri="{9D8B030D-6E8A-4147-A177-3AD203B41FA5}">
                      <a16:colId xmlns:a16="http://schemas.microsoft.com/office/drawing/2014/main" val="3137647137"/>
                    </a:ext>
                  </a:extLst>
                </a:gridCol>
              </a:tblGrid>
              <a:tr h="1426265">
                <a:tc>
                  <a:txBody>
                    <a:bodyPr/>
                    <a:lstStyle/>
                    <a:p>
                      <a:r>
                        <a:rPr lang="tr-TR" sz="2800" dirty="0"/>
                        <a:t>Birim</a:t>
                      </a:r>
                    </a:p>
                  </a:txBody>
                  <a:tcPr/>
                </a:tc>
                <a:tc>
                  <a:txBody>
                    <a:bodyPr/>
                    <a:lstStyle/>
                    <a:p>
                      <a:r>
                        <a:rPr lang="tr-TR" sz="2800" dirty="0"/>
                        <a:t>Makale</a:t>
                      </a:r>
                    </a:p>
                  </a:txBody>
                  <a:tcPr/>
                </a:tc>
                <a:tc>
                  <a:txBody>
                    <a:bodyPr/>
                    <a:lstStyle/>
                    <a:p>
                      <a:r>
                        <a:rPr lang="tr-TR" sz="2800" dirty="0"/>
                        <a:t>Kitap/Kitap Bölümü</a:t>
                      </a:r>
                    </a:p>
                  </a:txBody>
                  <a:tcPr/>
                </a:tc>
                <a:tc>
                  <a:txBody>
                    <a:bodyPr/>
                    <a:lstStyle/>
                    <a:p>
                      <a:r>
                        <a:rPr lang="tr-TR" sz="2800" dirty="0"/>
                        <a:t>Bildiri</a:t>
                      </a:r>
                    </a:p>
                  </a:txBody>
                  <a:tcPr/>
                </a:tc>
                <a:extLst>
                  <a:ext uri="{0D108BD9-81ED-4DB2-BD59-A6C34878D82A}">
                    <a16:rowId xmlns:a16="http://schemas.microsoft.com/office/drawing/2014/main" val="1240576680"/>
                  </a:ext>
                </a:extLst>
              </a:tr>
              <a:tr h="826328">
                <a:tc>
                  <a:txBody>
                    <a:bodyPr/>
                    <a:lstStyle/>
                    <a:p>
                      <a:r>
                        <a:rPr lang="tr-TR" sz="2800" dirty="0"/>
                        <a:t>İktisat</a:t>
                      </a:r>
                    </a:p>
                  </a:txBody>
                  <a:tcPr/>
                </a:tc>
                <a:tc>
                  <a:txBody>
                    <a:bodyPr/>
                    <a:lstStyle/>
                    <a:p>
                      <a:r>
                        <a:rPr lang="tr-TR" sz="2800" dirty="0"/>
                        <a:t>14</a:t>
                      </a:r>
                    </a:p>
                  </a:txBody>
                  <a:tcPr/>
                </a:tc>
                <a:tc>
                  <a:txBody>
                    <a:bodyPr/>
                    <a:lstStyle/>
                    <a:p>
                      <a:r>
                        <a:rPr lang="tr-TR" sz="2800" dirty="0"/>
                        <a:t>12</a:t>
                      </a:r>
                    </a:p>
                  </a:txBody>
                  <a:tcPr/>
                </a:tc>
                <a:tc>
                  <a:txBody>
                    <a:bodyPr/>
                    <a:lstStyle/>
                    <a:p>
                      <a:r>
                        <a:rPr lang="tr-TR" sz="2800" dirty="0"/>
                        <a:t>2</a:t>
                      </a:r>
                    </a:p>
                  </a:txBody>
                  <a:tcPr/>
                </a:tc>
                <a:extLst>
                  <a:ext uri="{0D108BD9-81ED-4DB2-BD59-A6C34878D82A}">
                    <a16:rowId xmlns:a16="http://schemas.microsoft.com/office/drawing/2014/main" val="2230291120"/>
                  </a:ext>
                </a:extLst>
              </a:tr>
            </a:tbl>
          </a:graphicData>
        </a:graphic>
      </p:graphicFrame>
    </p:spTree>
    <p:extLst>
      <p:ext uri="{BB962C8B-B14F-4D97-AF65-F5344CB8AC3E}">
        <p14:creationId xmlns:p14="http://schemas.microsoft.com/office/powerpoint/2010/main" val="2367694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224B5F-1C4E-4346-997F-06D24E2F55A7}"/>
              </a:ext>
            </a:extLst>
          </p:cNvPr>
          <p:cNvSpPr>
            <a:spLocks noGrp="1"/>
          </p:cNvSpPr>
          <p:nvPr>
            <p:ph type="title"/>
          </p:nvPr>
        </p:nvSpPr>
        <p:spPr/>
        <p:txBody>
          <a:bodyPr/>
          <a:lstStyle/>
          <a:p>
            <a:r>
              <a:rPr lang="tr-TR" dirty="0">
                <a:solidFill>
                  <a:srgbClr val="C00000"/>
                </a:solidFill>
              </a:rPr>
              <a:t>Bölüm Kalite Çalışmaları</a:t>
            </a:r>
          </a:p>
        </p:txBody>
      </p:sp>
      <p:sp>
        <p:nvSpPr>
          <p:cNvPr id="3" name="İçerik Yer Tutucusu 2">
            <a:extLst>
              <a:ext uri="{FF2B5EF4-FFF2-40B4-BE49-F238E27FC236}">
                <a16:creationId xmlns:a16="http://schemas.microsoft.com/office/drawing/2014/main" id="{372C995C-A91C-F54C-9DB8-29D854A2DB7A}"/>
              </a:ext>
            </a:extLst>
          </p:cNvPr>
          <p:cNvSpPr>
            <a:spLocks noGrp="1"/>
          </p:cNvSpPr>
          <p:nvPr>
            <p:ph idx="1"/>
          </p:nvPr>
        </p:nvSpPr>
        <p:spPr/>
        <p:txBody>
          <a:bodyPr>
            <a:normAutofit lnSpcReduction="10000"/>
          </a:bodyPr>
          <a:lstStyle/>
          <a:p>
            <a:r>
              <a:rPr lang="tr-TR" dirty="0">
                <a:solidFill>
                  <a:schemeClr val="tx2"/>
                </a:solidFill>
              </a:rPr>
              <a:t>Toplumsal Katkı Kapsamında Gerçekleştirilen Çalışmalar</a:t>
            </a:r>
          </a:p>
          <a:p>
            <a:endParaRPr lang="tr-TR" dirty="0">
              <a:solidFill>
                <a:schemeClr val="tx2"/>
              </a:solidFill>
            </a:endParaRPr>
          </a:p>
          <a:p>
            <a:r>
              <a:rPr lang="tr-TR" i="1" dirty="0">
                <a:solidFill>
                  <a:schemeClr val="tx2"/>
                </a:solidFill>
              </a:rPr>
              <a:t>Toplumsal Katkı Süreçlerinin Yönetimi ve Toplumsal Katkı Kaynakları</a:t>
            </a:r>
          </a:p>
          <a:p>
            <a:pPr lvl="1"/>
            <a:r>
              <a:rPr lang="tr-TR" i="1" dirty="0">
                <a:solidFill>
                  <a:schemeClr val="tx2"/>
                </a:solidFill>
              </a:rPr>
              <a:t>İktisat bölümünde, toplumsal katkı planı veya stratejisi henüz geliştirilmemiştir. </a:t>
            </a:r>
          </a:p>
          <a:p>
            <a:r>
              <a:rPr lang="tr-TR" i="1" dirty="0">
                <a:solidFill>
                  <a:schemeClr val="tx2"/>
                </a:solidFill>
              </a:rPr>
              <a:t>Toplumsal Katkı Performansı</a:t>
            </a:r>
          </a:p>
          <a:p>
            <a:pPr lvl="1"/>
            <a:r>
              <a:rPr lang="tr-TR" i="1" dirty="0">
                <a:solidFill>
                  <a:schemeClr val="tx2"/>
                </a:solidFill>
              </a:rPr>
              <a:t>Bölüm öğretim elemanları çalışma konularında dahilinde toplumsal sorunlarla ilgili araştırmalar yapmaktadırlar. 14-15 Mart 2024’de </a:t>
            </a:r>
            <a:r>
              <a:rPr lang="tr-TR" i="1" dirty="0" err="1">
                <a:solidFill>
                  <a:schemeClr val="tx2"/>
                </a:solidFill>
              </a:rPr>
              <a:t>Disiplinlerarası</a:t>
            </a:r>
            <a:r>
              <a:rPr lang="tr-TR" i="1" dirty="0">
                <a:solidFill>
                  <a:schemeClr val="tx2"/>
                </a:solidFill>
              </a:rPr>
              <a:t> Sürdürülebilir Deprem Yönetimi Çalıştayı bölümümüz öğretim üyesi </a:t>
            </a:r>
            <a:r>
              <a:rPr lang="tr-TR" i="1" dirty="0" err="1">
                <a:solidFill>
                  <a:schemeClr val="tx2"/>
                </a:solidFill>
              </a:rPr>
              <a:t>Doç.Dr</a:t>
            </a:r>
            <a:r>
              <a:rPr lang="tr-TR" i="1" dirty="0">
                <a:solidFill>
                  <a:schemeClr val="tx2"/>
                </a:solidFill>
              </a:rPr>
              <a:t>. Hüseyin Naci </a:t>
            </a:r>
            <a:r>
              <a:rPr lang="tr-TR" i="1" dirty="0" err="1">
                <a:solidFill>
                  <a:schemeClr val="tx2"/>
                </a:solidFill>
              </a:rPr>
              <a:t>Bayraç</a:t>
            </a:r>
            <a:r>
              <a:rPr lang="tr-TR" i="1" dirty="0">
                <a:solidFill>
                  <a:schemeClr val="tx2"/>
                </a:solidFill>
              </a:rPr>
              <a:t> tarafından organize edilerek gerçekleştirilmiştir. Gelecek dönemde de buna benzer faaliyetler yapılmaya devam edilecektir..</a:t>
            </a:r>
          </a:p>
          <a:p>
            <a:pPr lvl="1"/>
            <a:endParaRPr lang="tr-TR" i="1" dirty="0">
              <a:solidFill>
                <a:schemeClr val="tx2"/>
              </a:solidFill>
            </a:endParaRPr>
          </a:p>
          <a:p>
            <a:endParaRPr lang="tr-TR" i="1" dirty="0">
              <a:solidFill>
                <a:schemeClr val="tx2"/>
              </a:solidFill>
            </a:endParaRPr>
          </a:p>
          <a:p>
            <a:pPr marL="0" indent="0">
              <a:buNone/>
            </a:pPr>
            <a:endParaRPr lang="tr-TR" dirty="0">
              <a:solidFill>
                <a:schemeClr val="tx2"/>
              </a:solidFill>
            </a:endParaRPr>
          </a:p>
        </p:txBody>
      </p:sp>
      <p:cxnSp>
        <p:nvCxnSpPr>
          <p:cNvPr id="5" name="Düz Bağlayıcı 4">
            <a:extLst>
              <a:ext uri="{FF2B5EF4-FFF2-40B4-BE49-F238E27FC236}">
                <a16:creationId xmlns:a16="http://schemas.microsoft.com/office/drawing/2014/main" id="{73B704F3-F328-D14C-8F67-E4FC0E520F6A}"/>
              </a:ext>
            </a:extLst>
          </p:cNvPr>
          <p:cNvCxnSpPr/>
          <p:nvPr/>
        </p:nvCxnSpPr>
        <p:spPr>
          <a:xfrm>
            <a:off x="0" y="6211669"/>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a16="http://schemas.microsoft.com/office/drawing/2014/main" id="{55585E18-C281-DB4F-AF51-C36808DBC175}"/>
              </a:ext>
            </a:extLst>
          </p:cNvPr>
          <p:cNvSpPr txBox="1"/>
          <p:nvPr/>
        </p:nvSpPr>
        <p:spPr>
          <a:xfrm>
            <a:off x="0" y="6211669"/>
            <a:ext cx="4714504" cy="492443"/>
          </a:xfrm>
          <a:prstGeom prst="rect">
            <a:avLst/>
          </a:prstGeom>
          <a:noFill/>
        </p:spPr>
        <p:txBody>
          <a:bodyPr wrap="square" rtlCol="0">
            <a:spAutoFit/>
          </a:bodyPr>
          <a:lstStyle/>
          <a:p>
            <a:r>
              <a:rPr lang="tr-TR" sz="2600" dirty="0">
                <a:solidFill>
                  <a:schemeClr val="tx2"/>
                </a:solidFill>
              </a:rPr>
              <a:t>İktisat Bölümü</a:t>
            </a:r>
          </a:p>
        </p:txBody>
      </p:sp>
      <p:sp>
        <p:nvSpPr>
          <p:cNvPr id="8" name="Metin kutusu 7">
            <a:extLst>
              <a:ext uri="{FF2B5EF4-FFF2-40B4-BE49-F238E27FC236}">
                <a16:creationId xmlns:a16="http://schemas.microsoft.com/office/drawing/2014/main" id="{C4DCF8AF-E939-804D-8424-CFDE0B194602}"/>
              </a:ext>
            </a:extLst>
          </p:cNvPr>
          <p:cNvSpPr txBox="1"/>
          <p:nvPr/>
        </p:nvSpPr>
        <p:spPr>
          <a:xfrm>
            <a:off x="7477496" y="6211668"/>
            <a:ext cx="4714504" cy="492443"/>
          </a:xfrm>
          <a:prstGeom prst="rect">
            <a:avLst/>
          </a:prstGeom>
          <a:noFill/>
        </p:spPr>
        <p:txBody>
          <a:bodyPr wrap="square" rtlCol="0">
            <a:spAutoFit/>
          </a:bodyPr>
          <a:lstStyle/>
          <a:p>
            <a:pPr algn="r"/>
            <a:r>
              <a:rPr lang="tr-TR" sz="2600" dirty="0">
                <a:solidFill>
                  <a:schemeClr val="tx2"/>
                </a:solidFill>
              </a:rPr>
              <a:t>9</a:t>
            </a:r>
          </a:p>
        </p:txBody>
      </p:sp>
      <p:pic>
        <p:nvPicPr>
          <p:cNvPr id="9" name="Resim 8"/>
          <p:cNvPicPr>
            <a:picLocks noChangeAspect="1"/>
          </p:cNvPicPr>
          <p:nvPr/>
        </p:nvPicPr>
        <p:blipFill>
          <a:blip r:embed="rId2"/>
          <a:stretch>
            <a:fillRect/>
          </a:stretch>
        </p:blipFill>
        <p:spPr>
          <a:xfrm>
            <a:off x="10059910" y="482309"/>
            <a:ext cx="1457327" cy="1457327"/>
          </a:xfrm>
          <a:prstGeom prst="rect">
            <a:avLst/>
          </a:prstGeom>
        </p:spPr>
      </p:pic>
    </p:spTree>
    <p:extLst>
      <p:ext uri="{BB962C8B-B14F-4D97-AF65-F5344CB8AC3E}">
        <p14:creationId xmlns:p14="http://schemas.microsoft.com/office/powerpoint/2010/main" val="2749461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224B5F-1C4E-4346-997F-06D24E2F55A7}"/>
              </a:ext>
            </a:extLst>
          </p:cNvPr>
          <p:cNvSpPr>
            <a:spLocks noGrp="1"/>
          </p:cNvSpPr>
          <p:nvPr>
            <p:ph type="title"/>
          </p:nvPr>
        </p:nvSpPr>
        <p:spPr/>
        <p:txBody>
          <a:bodyPr/>
          <a:lstStyle/>
          <a:p>
            <a:r>
              <a:rPr lang="tr-TR" dirty="0">
                <a:solidFill>
                  <a:srgbClr val="C00000"/>
                </a:solidFill>
              </a:rPr>
              <a:t>Bölüm Kalite Çalışmaları</a:t>
            </a:r>
          </a:p>
        </p:txBody>
      </p:sp>
      <p:sp>
        <p:nvSpPr>
          <p:cNvPr id="3" name="İçerik Yer Tutucusu 2">
            <a:extLst>
              <a:ext uri="{FF2B5EF4-FFF2-40B4-BE49-F238E27FC236}">
                <a16:creationId xmlns:a16="http://schemas.microsoft.com/office/drawing/2014/main" id="{372C995C-A91C-F54C-9DB8-29D854A2DB7A}"/>
              </a:ext>
            </a:extLst>
          </p:cNvPr>
          <p:cNvSpPr>
            <a:spLocks noGrp="1"/>
          </p:cNvSpPr>
          <p:nvPr>
            <p:ph idx="1"/>
          </p:nvPr>
        </p:nvSpPr>
        <p:spPr/>
        <p:txBody>
          <a:bodyPr>
            <a:normAutofit fontScale="92500" lnSpcReduction="10000"/>
          </a:bodyPr>
          <a:lstStyle/>
          <a:p>
            <a:r>
              <a:rPr lang="tr-TR" dirty="0">
                <a:solidFill>
                  <a:schemeClr val="tx2"/>
                </a:solidFill>
              </a:rPr>
              <a:t>Güçlü Yönler</a:t>
            </a:r>
          </a:p>
          <a:p>
            <a:pPr lvl="1"/>
            <a:r>
              <a:rPr lang="tr-TR" dirty="0">
                <a:solidFill>
                  <a:schemeClr val="tx2"/>
                </a:solidFill>
              </a:rPr>
              <a:t>Geniş ve farklı disiplinlerden oluşan akademik kadro</a:t>
            </a:r>
          </a:p>
          <a:p>
            <a:pPr lvl="1"/>
            <a:r>
              <a:rPr lang="tr-TR" dirty="0">
                <a:solidFill>
                  <a:schemeClr val="tx2"/>
                </a:solidFill>
              </a:rPr>
              <a:t>Ders içeriklerindeki çeşitlilik</a:t>
            </a:r>
          </a:p>
          <a:p>
            <a:pPr lvl="1"/>
            <a:r>
              <a:rPr lang="tr-TR" dirty="0">
                <a:solidFill>
                  <a:schemeClr val="tx2"/>
                </a:solidFill>
              </a:rPr>
              <a:t>Ders programlarının güncelliği</a:t>
            </a:r>
          </a:p>
          <a:p>
            <a:pPr lvl="1"/>
            <a:r>
              <a:rPr lang="tr-TR" dirty="0">
                <a:solidFill>
                  <a:schemeClr val="tx2"/>
                </a:solidFill>
              </a:rPr>
              <a:t>Öğrencilerin analitik düşünme ve problem çözme becerilerinin geliştirilmesine yönelik ders yöntemleri </a:t>
            </a:r>
          </a:p>
          <a:p>
            <a:r>
              <a:rPr lang="tr-TR" dirty="0">
                <a:solidFill>
                  <a:schemeClr val="tx2"/>
                </a:solidFill>
              </a:rPr>
              <a:t>Eksiklikler</a:t>
            </a:r>
          </a:p>
          <a:p>
            <a:pPr lvl="1"/>
            <a:r>
              <a:rPr lang="tr-TR" dirty="0">
                <a:solidFill>
                  <a:schemeClr val="tx2"/>
                </a:solidFill>
              </a:rPr>
              <a:t>İç kalite güvencesi yokluğu</a:t>
            </a:r>
          </a:p>
          <a:p>
            <a:pPr lvl="1"/>
            <a:r>
              <a:rPr lang="tr-TR" dirty="0">
                <a:solidFill>
                  <a:schemeClr val="tx2"/>
                </a:solidFill>
              </a:rPr>
              <a:t>Kararlarda paydaş katılımı eksikliği</a:t>
            </a:r>
          </a:p>
          <a:p>
            <a:pPr lvl="1"/>
            <a:r>
              <a:rPr lang="tr-TR" dirty="0">
                <a:solidFill>
                  <a:schemeClr val="tx2"/>
                </a:solidFill>
              </a:rPr>
              <a:t>Öğrenci geri bildirimlerinin periyodik olarak toplanmaması</a:t>
            </a:r>
          </a:p>
          <a:p>
            <a:pPr lvl="1"/>
            <a:r>
              <a:rPr lang="tr-TR" dirty="0">
                <a:solidFill>
                  <a:schemeClr val="tx2"/>
                </a:solidFill>
              </a:rPr>
              <a:t>Araştırma alanlarında faaliyet ve proje eksikliği</a:t>
            </a:r>
          </a:p>
          <a:p>
            <a:pPr lvl="1"/>
            <a:r>
              <a:rPr lang="tr-TR" dirty="0">
                <a:solidFill>
                  <a:schemeClr val="tx2"/>
                </a:solidFill>
              </a:rPr>
              <a:t>Toplumsal katkı alanlarında faaliyet ve proje eksikliği</a:t>
            </a:r>
          </a:p>
        </p:txBody>
      </p:sp>
      <p:cxnSp>
        <p:nvCxnSpPr>
          <p:cNvPr id="5" name="Düz Bağlayıcı 4">
            <a:extLst>
              <a:ext uri="{FF2B5EF4-FFF2-40B4-BE49-F238E27FC236}">
                <a16:creationId xmlns:a16="http://schemas.microsoft.com/office/drawing/2014/main" id="{73B704F3-F328-D14C-8F67-E4FC0E520F6A}"/>
              </a:ext>
            </a:extLst>
          </p:cNvPr>
          <p:cNvCxnSpPr/>
          <p:nvPr/>
        </p:nvCxnSpPr>
        <p:spPr>
          <a:xfrm>
            <a:off x="0" y="6211669"/>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a16="http://schemas.microsoft.com/office/drawing/2014/main" id="{55585E18-C281-DB4F-AF51-C36808DBC175}"/>
              </a:ext>
            </a:extLst>
          </p:cNvPr>
          <p:cNvSpPr txBox="1"/>
          <p:nvPr/>
        </p:nvSpPr>
        <p:spPr>
          <a:xfrm>
            <a:off x="0" y="6211669"/>
            <a:ext cx="4714504" cy="492443"/>
          </a:xfrm>
          <a:prstGeom prst="rect">
            <a:avLst/>
          </a:prstGeom>
          <a:noFill/>
        </p:spPr>
        <p:txBody>
          <a:bodyPr wrap="square" rtlCol="0">
            <a:spAutoFit/>
          </a:bodyPr>
          <a:lstStyle/>
          <a:p>
            <a:r>
              <a:rPr lang="tr-TR" sz="2600" dirty="0">
                <a:solidFill>
                  <a:schemeClr val="tx2"/>
                </a:solidFill>
              </a:rPr>
              <a:t>İktisat Bölümü</a:t>
            </a:r>
          </a:p>
        </p:txBody>
      </p:sp>
      <p:sp>
        <p:nvSpPr>
          <p:cNvPr id="8" name="Metin kutusu 7">
            <a:extLst>
              <a:ext uri="{FF2B5EF4-FFF2-40B4-BE49-F238E27FC236}">
                <a16:creationId xmlns:a16="http://schemas.microsoft.com/office/drawing/2014/main" id="{C4DCF8AF-E939-804D-8424-CFDE0B194602}"/>
              </a:ext>
            </a:extLst>
          </p:cNvPr>
          <p:cNvSpPr txBox="1"/>
          <p:nvPr/>
        </p:nvSpPr>
        <p:spPr>
          <a:xfrm>
            <a:off x="7477496" y="6211668"/>
            <a:ext cx="4714504" cy="492443"/>
          </a:xfrm>
          <a:prstGeom prst="rect">
            <a:avLst/>
          </a:prstGeom>
          <a:noFill/>
        </p:spPr>
        <p:txBody>
          <a:bodyPr wrap="square" rtlCol="0">
            <a:spAutoFit/>
          </a:bodyPr>
          <a:lstStyle/>
          <a:p>
            <a:pPr algn="r"/>
            <a:r>
              <a:rPr lang="tr-TR" sz="2600" dirty="0">
                <a:solidFill>
                  <a:schemeClr val="tx2"/>
                </a:solidFill>
              </a:rPr>
              <a:t>10</a:t>
            </a:r>
          </a:p>
        </p:txBody>
      </p:sp>
      <p:pic>
        <p:nvPicPr>
          <p:cNvPr id="9" name="Resim 8"/>
          <p:cNvPicPr>
            <a:picLocks noChangeAspect="1"/>
          </p:cNvPicPr>
          <p:nvPr/>
        </p:nvPicPr>
        <p:blipFill>
          <a:blip r:embed="rId2"/>
          <a:stretch>
            <a:fillRect/>
          </a:stretch>
        </p:blipFill>
        <p:spPr>
          <a:xfrm>
            <a:off x="10059910" y="482309"/>
            <a:ext cx="1457327" cy="1457327"/>
          </a:xfrm>
          <a:prstGeom prst="rect">
            <a:avLst/>
          </a:prstGeom>
        </p:spPr>
      </p:pic>
    </p:spTree>
    <p:extLst>
      <p:ext uri="{BB962C8B-B14F-4D97-AF65-F5344CB8AC3E}">
        <p14:creationId xmlns:p14="http://schemas.microsoft.com/office/powerpoint/2010/main" val="3300008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224B5F-1C4E-4346-997F-06D24E2F55A7}"/>
              </a:ext>
            </a:extLst>
          </p:cNvPr>
          <p:cNvSpPr>
            <a:spLocks noGrp="1"/>
          </p:cNvSpPr>
          <p:nvPr>
            <p:ph type="title"/>
          </p:nvPr>
        </p:nvSpPr>
        <p:spPr/>
        <p:txBody>
          <a:bodyPr/>
          <a:lstStyle/>
          <a:p>
            <a:r>
              <a:rPr lang="tr-TR" dirty="0">
                <a:solidFill>
                  <a:srgbClr val="C00000"/>
                </a:solidFill>
              </a:rPr>
              <a:t>Bölüm Kalite Çalışmaları</a:t>
            </a:r>
          </a:p>
        </p:txBody>
      </p:sp>
      <p:sp>
        <p:nvSpPr>
          <p:cNvPr id="3" name="İçerik Yer Tutucusu 2">
            <a:extLst>
              <a:ext uri="{FF2B5EF4-FFF2-40B4-BE49-F238E27FC236}">
                <a16:creationId xmlns:a16="http://schemas.microsoft.com/office/drawing/2014/main" id="{372C995C-A91C-F54C-9DB8-29D854A2DB7A}"/>
              </a:ext>
            </a:extLst>
          </p:cNvPr>
          <p:cNvSpPr>
            <a:spLocks noGrp="1"/>
          </p:cNvSpPr>
          <p:nvPr>
            <p:ph idx="1"/>
          </p:nvPr>
        </p:nvSpPr>
        <p:spPr/>
        <p:txBody>
          <a:bodyPr>
            <a:normAutofit fontScale="77500" lnSpcReduction="20000"/>
          </a:bodyPr>
          <a:lstStyle/>
          <a:p>
            <a:r>
              <a:rPr lang="tr-TR" dirty="0">
                <a:solidFill>
                  <a:schemeClr val="tx2"/>
                </a:solidFill>
              </a:rPr>
              <a:t>İyileştirme Çalışmaları</a:t>
            </a:r>
          </a:p>
          <a:p>
            <a:pPr lvl="1"/>
            <a:r>
              <a:rPr lang="tr-TR" dirty="0">
                <a:solidFill>
                  <a:schemeClr val="tx2"/>
                </a:solidFill>
              </a:rPr>
              <a:t>Öğrenci geri bildirimleri sonucunda yapılan eksiklik tespitleri ve görüş önerileri dikkate alındığında bazı iyileştirmeler planlanmış, bazıları da </a:t>
            </a:r>
            <a:r>
              <a:rPr lang="tr-TR" dirty="0" err="1">
                <a:solidFill>
                  <a:schemeClr val="tx2"/>
                </a:solidFill>
              </a:rPr>
              <a:t>Fakülte’ye</a:t>
            </a:r>
            <a:r>
              <a:rPr lang="tr-TR" dirty="0">
                <a:solidFill>
                  <a:schemeClr val="tx2"/>
                </a:solidFill>
              </a:rPr>
              <a:t> bildirilmiştir.</a:t>
            </a:r>
          </a:p>
          <a:p>
            <a:pPr lvl="1"/>
            <a:r>
              <a:rPr lang="tr-TR" dirty="0">
                <a:solidFill>
                  <a:schemeClr val="tx2"/>
                </a:solidFill>
              </a:rPr>
              <a:t>Bölüm Adına Planlananlar:</a:t>
            </a:r>
          </a:p>
          <a:p>
            <a:pPr lvl="2"/>
            <a:r>
              <a:rPr lang="tr-TR" dirty="0">
                <a:solidFill>
                  <a:schemeClr val="tx2"/>
                </a:solidFill>
              </a:rPr>
              <a:t>Seçmeli havuzunda mevcut bulunan derslerin açılması için öğretim üyelerinin teşvik edilmesi, gerekirse bölüm dışından destek alınması</a:t>
            </a:r>
          </a:p>
          <a:p>
            <a:pPr lvl="2"/>
            <a:r>
              <a:rPr lang="tr-TR" dirty="0">
                <a:solidFill>
                  <a:schemeClr val="tx2"/>
                </a:solidFill>
              </a:rPr>
              <a:t>Yeni başlayan öğrencilerin bölümle ilgili motivasyon kayıplarının tespit edilerek ilgili konulara çözüm önerileri aranması</a:t>
            </a:r>
          </a:p>
          <a:p>
            <a:pPr lvl="2"/>
            <a:r>
              <a:rPr lang="tr-TR" dirty="0">
                <a:solidFill>
                  <a:schemeClr val="tx2"/>
                </a:solidFill>
              </a:rPr>
              <a:t>Yüksek mevcutlu -özellikle 1. sınıf- derslerinin tespiti ve bu derslerin şubelere bölünmesi, derslerin mevcutları dikkate alınarak sınıf tahsisi yapılması</a:t>
            </a:r>
          </a:p>
          <a:p>
            <a:pPr lvl="2"/>
            <a:r>
              <a:rPr lang="tr-TR" dirty="0">
                <a:solidFill>
                  <a:schemeClr val="tx2"/>
                </a:solidFill>
              </a:rPr>
              <a:t>Akademik ve idari personelin öğrencilerle daha yapıcı ve destekleyici iletişim kurmasının sağlanması</a:t>
            </a:r>
          </a:p>
          <a:p>
            <a:pPr lvl="1"/>
            <a:r>
              <a:rPr lang="tr-TR" dirty="0">
                <a:solidFill>
                  <a:schemeClr val="tx2"/>
                </a:solidFill>
              </a:rPr>
              <a:t>Fakülteye Bildirilenler</a:t>
            </a:r>
          </a:p>
          <a:p>
            <a:pPr lvl="2"/>
            <a:r>
              <a:rPr lang="tr-TR" dirty="0">
                <a:solidFill>
                  <a:schemeClr val="tx2"/>
                </a:solidFill>
              </a:rPr>
              <a:t>Sınıfların teknolojik altyapısının güncellenmesi</a:t>
            </a:r>
          </a:p>
          <a:p>
            <a:pPr lvl="2"/>
            <a:r>
              <a:rPr lang="tr-TR" dirty="0">
                <a:solidFill>
                  <a:schemeClr val="tx2"/>
                </a:solidFill>
              </a:rPr>
              <a:t>Staj imkânlarının artırılması, mezunlarla mevcut öğrencilerin etkileşimini sağlamak adına etkinliklerin planlanması, kariyer danışmanlığı ve destek hizmetlerinin faal hale getirilip güçlendirilmesi</a:t>
            </a:r>
          </a:p>
          <a:p>
            <a:pPr lvl="2"/>
            <a:r>
              <a:rPr lang="tr-TR" dirty="0">
                <a:solidFill>
                  <a:schemeClr val="tx2"/>
                </a:solidFill>
              </a:rPr>
              <a:t>Tuvaletlerin temizlik sıklığının artırılması, malzeme ihtiyacı varsa giderilmesi, tuvalet kâğıdı temin edilmesi</a:t>
            </a:r>
          </a:p>
          <a:p>
            <a:pPr lvl="2"/>
            <a:r>
              <a:rPr lang="tr-TR" dirty="0">
                <a:solidFill>
                  <a:schemeClr val="tx2"/>
                </a:solidFill>
              </a:rPr>
              <a:t>Kültürel ve sosyal etkinliklerin artırılmasının desteklenmesi, bununla ilgili olarak bölüm veya fakülte yönetiminin öğrenci kulüpleriyle işbirliği içinde yeni ve çeşitli faaliyetler düzenlemesi, mevcut faaliyetlere öğrenci katılımının teşvik edilmesi</a:t>
            </a:r>
          </a:p>
          <a:p>
            <a:pPr lvl="1"/>
            <a:endParaRPr lang="tr-TR" dirty="0">
              <a:solidFill>
                <a:schemeClr val="tx2"/>
              </a:solidFill>
            </a:endParaRPr>
          </a:p>
        </p:txBody>
      </p:sp>
      <p:cxnSp>
        <p:nvCxnSpPr>
          <p:cNvPr id="5" name="Düz Bağlayıcı 4">
            <a:extLst>
              <a:ext uri="{FF2B5EF4-FFF2-40B4-BE49-F238E27FC236}">
                <a16:creationId xmlns:a16="http://schemas.microsoft.com/office/drawing/2014/main" id="{73B704F3-F328-D14C-8F67-E4FC0E520F6A}"/>
              </a:ext>
            </a:extLst>
          </p:cNvPr>
          <p:cNvCxnSpPr/>
          <p:nvPr/>
        </p:nvCxnSpPr>
        <p:spPr>
          <a:xfrm>
            <a:off x="0" y="6211669"/>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a16="http://schemas.microsoft.com/office/drawing/2014/main" id="{55585E18-C281-DB4F-AF51-C36808DBC175}"/>
              </a:ext>
            </a:extLst>
          </p:cNvPr>
          <p:cNvSpPr txBox="1"/>
          <p:nvPr/>
        </p:nvSpPr>
        <p:spPr>
          <a:xfrm>
            <a:off x="0" y="6211669"/>
            <a:ext cx="4714504" cy="492443"/>
          </a:xfrm>
          <a:prstGeom prst="rect">
            <a:avLst/>
          </a:prstGeom>
          <a:noFill/>
        </p:spPr>
        <p:txBody>
          <a:bodyPr wrap="square" rtlCol="0">
            <a:spAutoFit/>
          </a:bodyPr>
          <a:lstStyle/>
          <a:p>
            <a:r>
              <a:rPr lang="tr-TR" sz="2600" dirty="0">
                <a:solidFill>
                  <a:schemeClr val="tx2"/>
                </a:solidFill>
              </a:rPr>
              <a:t>İktisat Bölümü</a:t>
            </a:r>
          </a:p>
        </p:txBody>
      </p:sp>
      <p:sp>
        <p:nvSpPr>
          <p:cNvPr id="8" name="Metin kutusu 7">
            <a:extLst>
              <a:ext uri="{FF2B5EF4-FFF2-40B4-BE49-F238E27FC236}">
                <a16:creationId xmlns:a16="http://schemas.microsoft.com/office/drawing/2014/main" id="{C4DCF8AF-E939-804D-8424-CFDE0B194602}"/>
              </a:ext>
            </a:extLst>
          </p:cNvPr>
          <p:cNvSpPr txBox="1"/>
          <p:nvPr/>
        </p:nvSpPr>
        <p:spPr>
          <a:xfrm>
            <a:off x="7477496" y="6211668"/>
            <a:ext cx="4714504" cy="492443"/>
          </a:xfrm>
          <a:prstGeom prst="rect">
            <a:avLst/>
          </a:prstGeom>
          <a:noFill/>
        </p:spPr>
        <p:txBody>
          <a:bodyPr wrap="square" rtlCol="0">
            <a:spAutoFit/>
          </a:bodyPr>
          <a:lstStyle/>
          <a:p>
            <a:pPr algn="r"/>
            <a:r>
              <a:rPr lang="tr-TR" sz="2600" dirty="0">
                <a:solidFill>
                  <a:schemeClr val="tx2"/>
                </a:solidFill>
              </a:rPr>
              <a:t>11</a:t>
            </a:r>
          </a:p>
        </p:txBody>
      </p:sp>
      <p:pic>
        <p:nvPicPr>
          <p:cNvPr id="9" name="Resim 8"/>
          <p:cNvPicPr>
            <a:picLocks noChangeAspect="1"/>
          </p:cNvPicPr>
          <p:nvPr/>
        </p:nvPicPr>
        <p:blipFill>
          <a:blip r:embed="rId2"/>
          <a:stretch>
            <a:fillRect/>
          </a:stretch>
        </p:blipFill>
        <p:spPr>
          <a:xfrm>
            <a:off x="10059910" y="482309"/>
            <a:ext cx="1457327" cy="1457327"/>
          </a:xfrm>
          <a:prstGeom prst="rect">
            <a:avLst/>
          </a:prstGeom>
        </p:spPr>
      </p:pic>
    </p:spTree>
    <p:extLst>
      <p:ext uri="{BB962C8B-B14F-4D97-AF65-F5344CB8AC3E}">
        <p14:creationId xmlns:p14="http://schemas.microsoft.com/office/powerpoint/2010/main" val="2385756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224B5F-1C4E-4346-997F-06D24E2F55A7}"/>
              </a:ext>
            </a:extLst>
          </p:cNvPr>
          <p:cNvSpPr>
            <a:spLocks noGrp="1"/>
          </p:cNvSpPr>
          <p:nvPr>
            <p:ph type="title"/>
          </p:nvPr>
        </p:nvSpPr>
        <p:spPr/>
        <p:txBody>
          <a:bodyPr/>
          <a:lstStyle/>
          <a:p>
            <a:r>
              <a:rPr lang="tr-TR" dirty="0">
                <a:solidFill>
                  <a:srgbClr val="C00000"/>
                </a:solidFill>
              </a:rPr>
              <a:t>Bölüm Kalite Çalışmaları</a:t>
            </a:r>
          </a:p>
        </p:txBody>
      </p:sp>
      <p:sp>
        <p:nvSpPr>
          <p:cNvPr id="3" name="İçerik Yer Tutucusu 2">
            <a:extLst>
              <a:ext uri="{FF2B5EF4-FFF2-40B4-BE49-F238E27FC236}">
                <a16:creationId xmlns:a16="http://schemas.microsoft.com/office/drawing/2014/main" id="{372C995C-A91C-F54C-9DB8-29D854A2DB7A}"/>
              </a:ext>
            </a:extLst>
          </p:cNvPr>
          <p:cNvSpPr>
            <a:spLocks noGrp="1"/>
          </p:cNvSpPr>
          <p:nvPr>
            <p:ph idx="1"/>
          </p:nvPr>
        </p:nvSpPr>
        <p:spPr/>
        <p:txBody>
          <a:bodyPr/>
          <a:lstStyle/>
          <a:p>
            <a:r>
              <a:rPr lang="tr-TR" dirty="0">
                <a:solidFill>
                  <a:schemeClr val="tx2"/>
                </a:solidFill>
              </a:rPr>
              <a:t>Gelişme Süreci</a:t>
            </a:r>
          </a:p>
          <a:p>
            <a:pPr marL="0" indent="0">
              <a:buNone/>
            </a:pPr>
            <a:r>
              <a:rPr lang="tr-TR" i="1" dirty="0">
                <a:solidFill>
                  <a:schemeClr val="tx2"/>
                </a:solidFill>
              </a:rPr>
              <a:t>Ders programlarının güncellenmesi ile ilgili süreç 2023 yılında başlamış ve tamamlanmıştır. Öğrenci geri bildirimleri, iç ve dış paydaş görüşmeleri sonrası 2024 yılında birçok alanda iyileştirmeler planlanmıştır.</a:t>
            </a:r>
          </a:p>
          <a:p>
            <a:pPr marL="0" indent="0">
              <a:buNone/>
            </a:pPr>
            <a:endParaRPr lang="tr-TR" i="1" dirty="0">
              <a:solidFill>
                <a:schemeClr val="tx2"/>
              </a:solidFill>
            </a:endParaRPr>
          </a:p>
        </p:txBody>
      </p:sp>
      <p:cxnSp>
        <p:nvCxnSpPr>
          <p:cNvPr id="5" name="Düz Bağlayıcı 4">
            <a:extLst>
              <a:ext uri="{FF2B5EF4-FFF2-40B4-BE49-F238E27FC236}">
                <a16:creationId xmlns:a16="http://schemas.microsoft.com/office/drawing/2014/main" id="{73B704F3-F328-D14C-8F67-E4FC0E520F6A}"/>
              </a:ext>
            </a:extLst>
          </p:cNvPr>
          <p:cNvCxnSpPr/>
          <p:nvPr/>
        </p:nvCxnSpPr>
        <p:spPr>
          <a:xfrm>
            <a:off x="0" y="6211669"/>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a16="http://schemas.microsoft.com/office/drawing/2014/main" id="{55585E18-C281-DB4F-AF51-C36808DBC175}"/>
              </a:ext>
            </a:extLst>
          </p:cNvPr>
          <p:cNvSpPr txBox="1"/>
          <p:nvPr/>
        </p:nvSpPr>
        <p:spPr>
          <a:xfrm>
            <a:off x="0" y="6211669"/>
            <a:ext cx="4714504" cy="492443"/>
          </a:xfrm>
          <a:prstGeom prst="rect">
            <a:avLst/>
          </a:prstGeom>
          <a:noFill/>
        </p:spPr>
        <p:txBody>
          <a:bodyPr wrap="square" rtlCol="0">
            <a:spAutoFit/>
          </a:bodyPr>
          <a:lstStyle/>
          <a:p>
            <a:r>
              <a:rPr lang="tr-TR" sz="2600" dirty="0">
                <a:solidFill>
                  <a:schemeClr val="tx2"/>
                </a:solidFill>
              </a:rPr>
              <a:t>İktisat Bölümü</a:t>
            </a:r>
          </a:p>
        </p:txBody>
      </p:sp>
      <p:sp>
        <p:nvSpPr>
          <p:cNvPr id="8" name="Metin kutusu 7">
            <a:extLst>
              <a:ext uri="{FF2B5EF4-FFF2-40B4-BE49-F238E27FC236}">
                <a16:creationId xmlns:a16="http://schemas.microsoft.com/office/drawing/2014/main" id="{C4DCF8AF-E939-804D-8424-CFDE0B194602}"/>
              </a:ext>
            </a:extLst>
          </p:cNvPr>
          <p:cNvSpPr txBox="1"/>
          <p:nvPr/>
        </p:nvSpPr>
        <p:spPr>
          <a:xfrm>
            <a:off x="7477496" y="6211668"/>
            <a:ext cx="4714504" cy="492443"/>
          </a:xfrm>
          <a:prstGeom prst="rect">
            <a:avLst/>
          </a:prstGeom>
          <a:noFill/>
        </p:spPr>
        <p:txBody>
          <a:bodyPr wrap="square" rtlCol="0">
            <a:spAutoFit/>
          </a:bodyPr>
          <a:lstStyle/>
          <a:p>
            <a:pPr algn="r"/>
            <a:r>
              <a:rPr lang="tr-TR" sz="2600" dirty="0">
                <a:solidFill>
                  <a:schemeClr val="tx2"/>
                </a:solidFill>
              </a:rPr>
              <a:t>12</a:t>
            </a:r>
          </a:p>
        </p:txBody>
      </p:sp>
      <p:pic>
        <p:nvPicPr>
          <p:cNvPr id="9" name="Resim 8"/>
          <p:cNvPicPr>
            <a:picLocks noChangeAspect="1"/>
          </p:cNvPicPr>
          <p:nvPr/>
        </p:nvPicPr>
        <p:blipFill>
          <a:blip r:embed="rId2"/>
          <a:stretch>
            <a:fillRect/>
          </a:stretch>
        </p:blipFill>
        <p:spPr>
          <a:xfrm>
            <a:off x="10059910" y="482309"/>
            <a:ext cx="1457327" cy="1457327"/>
          </a:xfrm>
          <a:prstGeom prst="rect">
            <a:avLst/>
          </a:prstGeom>
        </p:spPr>
      </p:pic>
    </p:spTree>
    <p:extLst>
      <p:ext uri="{BB962C8B-B14F-4D97-AF65-F5344CB8AC3E}">
        <p14:creationId xmlns:p14="http://schemas.microsoft.com/office/powerpoint/2010/main" val="1078201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224B5F-1C4E-4346-997F-06D24E2F55A7}"/>
              </a:ext>
            </a:extLst>
          </p:cNvPr>
          <p:cNvSpPr>
            <a:spLocks noGrp="1"/>
          </p:cNvSpPr>
          <p:nvPr>
            <p:ph type="title"/>
          </p:nvPr>
        </p:nvSpPr>
        <p:spPr/>
        <p:txBody>
          <a:bodyPr/>
          <a:lstStyle/>
          <a:p>
            <a:r>
              <a:rPr lang="tr-TR" dirty="0">
                <a:solidFill>
                  <a:srgbClr val="C00000"/>
                </a:solidFill>
              </a:rPr>
              <a:t>Gelecekte Yapılması </a:t>
            </a:r>
            <a:br>
              <a:rPr lang="tr-TR" dirty="0">
                <a:solidFill>
                  <a:srgbClr val="C00000"/>
                </a:solidFill>
              </a:rPr>
            </a:br>
            <a:r>
              <a:rPr lang="tr-TR" dirty="0">
                <a:solidFill>
                  <a:srgbClr val="C00000"/>
                </a:solidFill>
              </a:rPr>
              <a:t>Planlanan Çalışmalar</a:t>
            </a:r>
          </a:p>
        </p:txBody>
      </p:sp>
      <p:sp>
        <p:nvSpPr>
          <p:cNvPr id="3" name="İçerik Yer Tutucusu 2">
            <a:extLst>
              <a:ext uri="{FF2B5EF4-FFF2-40B4-BE49-F238E27FC236}">
                <a16:creationId xmlns:a16="http://schemas.microsoft.com/office/drawing/2014/main" id="{372C995C-A91C-F54C-9DB8-29D854A2DB7A}"/>
              </a:ext>
            </a:extLst>
          </p:cNvPr>
          <p:cNvSpPr>
            <a:spLocks noGrp="1"/>
          </p:cNvSpPr>
          <p:nvPr>
            <p:ph idx="1"/>
          </p:nvPr>
        </p:nvSpPr>
        <p:spPr/>
        <p:txBody>
          <a:bodyPr>
            <a:normAutofit fontScale="92500" lnSpcReduction="10000"/>
          </a:bodyPr>
          <a:lstStyle/>
          <a:p>
            <a:r>
              <a:rPr lang="tr-TR" dirty="0">
                <a:solidFill>
                  <a:schemeClr val="tx2"/>
                </a:solidFill>
              </a:rPr>
              <a:t>Öğrenci geri bildirimleri sonucunda yapılan eksiklik tespitleri ve görüş önerileri dikkate alındığında bazı iyileştirmeler planlanmış, bazıları da </a:t>
            </a:r>
            <a:r>
              <a:rPr lang="tr-TR" dirty="0" err="1">
                <a:solidFill>
                  <a:schemeClr val="tx2"/>
                </a:solidFill>
              </a:rPr>
              <a:t>Fakülte’ye</a:t>
            </a:r>
            <a:r>
              <a:rPr lang="tr-TR" dirty="0">
                <a:solidFill>
                  <a:schemeClr val="tx2"/>
                </a:solidFill>
              </a:rPr>
              <a:t> bildirilmiştir.</a:t>
            </a:r>
          </a:p>
          <a:p>
            <a:r>
              <a:rPr lang="tr-TR" dirty="0">
                <a:solidFill>
                  <a:schemeClr val="tx2"/>
                </a:solidFill>
              </a:rPr>
              <a:t>Bölüm Adına Planlananlar:</a:t>
            </a:r>
          </a:p>
          <a:p>
            <a:pPr lvl="1"/>
            <a:r>
              <a:rPr lang="tr-TR" dirty="0">
                <a:solidFill>
                  <a:schemeClr val="tx2"/>
                </a:solidFill>
              </a:rPr>
              <a:t>Seçmeli havuzunda mevcut bulunan derslerin açılması için öğretim üyelerinin teşvik edilmesi, gerekirse bölüm dışından destek alınması</a:t>
            </a:r>
          </a:p>
          <a:p>
            <a:pPr lvl="1"/>
            <a:r>
              <a:rPr lang="tr-TR" dirty="0">
                <a:solidFill>
                  <a:schemeClr val="tx2"/>
                </a:solidFill>
              </a:rPr>
              <a:t>Yeni başlayan öğrencilerin bölümle ilgili motivasyon kayıplarının tespit edilerek ilgili konulara çözüm önerileri aranması</a:t>
            </a:r>
          </a:p>
          <a:p>
            <a:pPr lvl="1"/>
            <a:r>
              <a:rPr lang="tr-TR" dirty="0">
                <a:solidFill>
                  <a:schemeClr val="tx2"/>
                </a:solidFill>
              </a:rPr>
              <a:t>Yüksek mevcutlu -özellikle 1. sınıf- derslerinin tespiti ve bu derslerin şubelere bölünmesi, derslerin mevcutları dikkate alınarak sınıf tahsisi yapılması</a:t>
            </a:r>
          </a:p>
          <a:p>
            <a:pPr lvl="1"/>
            <a:r>
              <a:rPr lang="tr-TR" dirty="0">
                <a:solidFill>
                  <a:schemeClr val="tx2"/>
                </a:solidFill>
              </a:rPr>
              <a:t>Akademik ve idari personelin öğrencilerle daha yapıcı ve destekleyici iletişim kurmasının sağlanması</a:t>
            </a:r>
          </a:p>
          <a:p>
            <a:pPr lvl="1"/>
            <a:r>
              <a:rPr lang="tr-TR" dirty="0">
                <a:solidFill>
                  <a:schemeClr val="tx2"/>
                </a:solidFill>
              </a:rPr>
              <a:t>daha çok iç  ve dış paydaşımız olması için paydaşlarla her dönem bir araya gelmek</a:t>
            </a:r>
          </a:p>
        </p:txBody>
      </p:sp>
      <p:cxnSp>
        <p:nvCxnSpPr>
          <p:cNvPr id="5" name="Düz Bağlayıcı 4">
            <a:extLst>
              <a:ext uri="{FF2B5EF4-FFF2-40B4-BE49-F238E27FC236}">
                <a16:creationId xmlns:a16="http://schemas.microsoft.com/office/drawing/2014/main" id="{73B704F3-F328-D14C-8F67-E4FC0E520F6A}"/>
              </a:ext>
            </a:extLst>
          </p:cNvPr>
          <p:cNvCxnSpPr/>
          <p:nvPr/>
        </p:nvCxnSpPr>
        <p:spPr>
          <a:xfrm>
            <a:off x="0" y="6211669"/>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a16="http://schemas.microsoft.com/office/drawing/2014/main" id="{55585E18-C281-DB4F-AF51-C36808DBC175}"/>
              </a:ext>
            </a:extLst>
          </p:cNvPr>
          <p:cNvSpPr txBox="1"/>
          <p:nvPr/>
        </p:nvSpPr>
        <p:spPr>
          <a:xfrm>
            <a:off x="0" y="6211669"/>
            <a:ext cx="4714504" cy="492443"/>
          </a:xfrm>
          <a:prstGeom prst="rect">
            <a:avLst/>
          </a:prstGeom>
          <a:noFill/>
        </p:spPr>
        <p:txBody>
          <a:bodyPr wrap="square" rtlCol="0">
            <a:spAutoFit/>
          </a:bodyPr>
          <a:lstStyle/>
          <a:p>
            <a:r>
              <a:rPr lang="tr-TR" sz="2600" dirty="0">
                <a:solidFill>
                  <a:schemeClr val="tx2"/>
                </a:solidFill>
              </a:rPr>
              <a:t>İktisat Bölümü</a:t>
            </a:r>
          </a:p>
        </p:txBody>
      </p:sp>
      <p:sp>
        <p:nvSpPr>
          <p:cNvPr id="8" name="Metin kutusu 7">
            <a:extLst>
              <a:ext uri="{FF2B5EF4-FFF2-40B4-BE49-F238E27FC236}">
                <a16:creationId xmlns:a16="http://schemas.microsoft.com/office/drawing/2014/main" id="{C4DCF8AF-E939-804D-8424-CFDE0B194602}"/>
              </a:ext>
            </a:extLst>
          </p:cNvPr>
          <p:cNvSpPr txBox="1"/>
          <p:nvPr/>
        </p:nvSpPr>
        <p:spPr>
          <a:xfrm>
            <a:off x="7477496" y="6211668"/>
            <a:ext cx="4714504" cy="492443"/>
          </a:xfrm>
          <a:prstGeom prst="rect">
            <a:avLst/>
          </a:prstGeom>
          <a:noFill/>
        </p:spPr>
        <p:txBody>
          <a:bodyPr wrap="square" rtlCol="0">
            <a:spAutoFit/>
          </a:bodyPr>
          <a:lstStyle/>
          <a:p>
            <a:pPr algn="r"/>
            <a:r>
              <a:rPr lang="tr-TR" sz="2600" dirty="0">
                <a:solidFill>
                  <a:schemeClr val="tx2"/>
                </a:solidFill>
              </a:rPr>
              <a:t>13</a:t>
            </a:r>
          </a:p>
        </p:txBody>
      </p:sp>
      <p:pic>
        <p:nvPicPr>
          <p:cNvPr id="9" name="Resim 8"/>
          <p:cNvPicPr>
            <a:picLocks noChangeAspect="1"/>
          </p:cNvPicPr>
          <p:nvPr/>
        </p:nvPicPr>
        <p:blipFill>
          <a:blip r:embed="rId2"/>
          <a:stretch>
            <a:fillRect/>
          </a:stretch>
        </p:blipFill>
        <p:spPr>
          <a:xfrm>
            <a:off x="10059910" y="482309"/>
            <a:ext cx="1457327" cy="1457327"/>
          </a:xfrm>
          <a:prstGeom prst="rect">
            <a:avLst/>
          </a:prstGeom>
        </p:spPr>
      </p:pic>
    </p:spTree>
    <p:extLst>
      <p:ext uri="{BB962C8B-B14F-4D97-AF65-F5344CB8AC3E}">
        <p14:creationId xmlns:p14="http://schemas.microsoft.com/office/powerpoint/2010/main" val="2975530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BA7CAA4-686A-419F-8767-CAA1CC582067}"/>
              </a:ext>
            </a:extLst>
          </p:cNvPr>
          <p:cNvSpPr>
            <a:spLocks noGrp="1"/>
          </p:cNvSpPr>
          <p:nvPr>
            <p:ph type="title"/>
          </p:nvPr>
        </p:nvSpPr>
        <p:spPr/>
        <p:txBody>
          <a:bodyPr/>
          <a:lstStyle/>
          <a:p>
            <a:r>
              <a:rPr lang="tr-TR" dirty="0">
                <a:solidFill>
                  <a:srgbClr val="C00000"/>
                </a:solidFill>
              </a:rPr>
              <a:t>Gelecekte Yapılması </a:t>
            </a:r>
            <a:br>
              <a:rPr lang="tr-TR" dirty="0">
                <a:solidFill>
                  <a:srgbClr val="C00000"/>
                </a:solidFill>
              </a:rPr>
            </a:br>
            <a:r>
              <a:rPr lang="tr-TR" dirty="0">
                <a:solidFill>
                  <a:srgbClr val="C00000"/>
                </a:solidFill>
              </a:rPr>
              <a:t>Planlanan Çalışmalar</a:t>
            </a:r>
            <a:endParaRPr lang="tr-TR" dirty="0"/>
          </a:p>
        </p:txBody>
      </p:sp>
      <p:sp>
        <p:nvSpPr>
          <p:cNvPr id="3" name="İçerik Yer Tutucusu 2">
            <a:extLst>
              <a:ext uri="{FF2B5EF4-FFF2-40B4-BE49-F238E27FC236}">
                <a16:creationId xmlns:a16="http://schemas.microsoft.com/office/drawing/2014/main" id="{60114276-EC00-4E8C-828D-7728C5076202}"/>
              </a:ext>
            </a:extLst>
          </p:cNvPr>
          <p:cNvSpPr>
            <a:spLocks noGrp="1"/>
          </p:cNvSpPr>
          <p:nvPr>
            <p:ph idx="1"/>
          </p:nvPr>
        </p:nvSpPr>
        <p:spPr/>
        <p:txBody>
          <a:bodyPr/>
          <a:lstStyle/>
          <a:p>
            <a:pPr lvl="0"/>
            <a:r>
              <a:rPr lang="tr-TR" sz="2400" dirty="0">
                <a:solidFill>
                  <a:srgbClr val="44546A"/>
                </a:solidFill>
              </a:rPr>
              <a:t>Fakülteye Bildirilenler</a:t>
            </a:r>
          </a:p>
          <a:p>
            <a:pPr lvl="1"/>
            <a:r>
              <a:rPr lang="tr-TR" dirty="0">
                <a:solidFill>
                  <a:srgbClr val="44546A"/>
                </a:solidFill>
              </a:rPr>
              <a:t>Sınıfların teknolojik altyapısının güncellenmesi</a:t>
            </a:r>
          </a:p>
          <a:p>
            <a:pPr lvl="1"/>
            <a:r>
              <a:rPr lang="tr-TR" dirty="0">
                <a:solidFill>
                  <a:srgbClr val="44546A"/>
                </a:solidFill>
              </a:rPr>
              <a:t>Staj imkânlarının artırılması, mezunlarla mevcut öğrencilerin etkileşimini sağlamak adına etkinliklerin planlanması, kariyer danışmanlığı ve destek hizmetlerinin faal hale getirilip güçlendirilmesi</a:t>
            </a:r>
          </a:p>
          <a:p>
            <a:pPr lvl="1"/>
            <a:r>
              <a:rPr lang="tr-TR" dirty="0">
                <a:solidFill>
                  <a:srgbClr val="44546A"/>
                </a:solidFill>
              </a:rPr>
              <a:t>Tuvaletlerin temizlik sıklığının artırılması, malzeme ihtiyacı varsa giderilmesi, tuvalet kâğıdı temin edilmesi</a:t>
            </a:r>
          </a:p>
          <a:p>
            <a:pPr lvl="1"/>
            <a:r>
              <a:rPr lang="tr-TR" dirty="0">
                <a:solidFill>
                  <a:srgbClr val="44546A"/>
                </a:solidFill>
              </a:rPr>
              <a:t>Kültürel ve sosyal etkinliklerin artırılmasının desteklenmesi, bununla ilgili olarak bölüm veya fakülte yönetiminin öğrenci kulüpleriyle işbirliği içinde yeni ve çeşitli faaliyetler düzenlemesi, mevcut faaliyetlere öğrenci katılımının teşvik edilmesi</a:t>
            </a:r>
          </a:p>
          <a:p>
            <a:endParaRPr lang="tr-TR" dirty="0"/>
          </a:p>
        </p:txBody>
      </p:sp>
    </p:spTree>
    <p:extLst>
      <p:ext uri="{BB962C8B-B14F-4D97-AF65-F5344CB8AC3E}">
        <p14:creationId xmlns:p14="http://schemas.microsoft.com/office/powerpoint/2010/main" val="495327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224B5F-1C4E-4346-997F-06D24E2F55A7}"/>
              </a:ext>
            </a:extLst>
          </p:cNvPr>
          <p:cNvSpPr>
            <a:spLocks noGrp="1"/>
          </p:cNvSpPr>
          <p:nvPr>
            <p:ph type="title"/>
          </p:nvPr>
        </p:nvSpPr>
        <p:spPr/>
        <p:txBody>
          <a:bodyPr/>
          <a:lstStyle/>
          <a:p>
            <a:r>
              <a:rPr lang="tr-TR" dirty="0">
                <a:solidFill>
                  <a:srgbClr val="C00000"/>
                </a:solidFill>
              </a:rPr>
              <a:t>Bölüm Tanıtımı</a:t>
            </a:r>
          </a:p>
        </p:txBody>
      </p:sp>
      <p:sp>
        <p:nvSpPr>
          <p:cNvPr id="3" name="İçerik Yer Tutucusu 2">
            <a:extLst>
              <a:ext uri="{FF2B5EF4-FFF2-40B4-BE49-F238E27FC236}">
                <a16:creationId xmlns:a16="http://schemas.microsoft.com/office/drawing/2014/main" id="{372C995C-A91C-F54C-9DB8-29D854A2DB7A}"/>
              </a:ext>
            </a:extLst>
          </p:cNvPr>
          <p:cNvSpPr>
            <a:spLocks noGrp="1"/>
          </p:cNvSpPr>
          <p:nvPr>
            <p:ph idx="1"/>
          </p:nvPr>
        </p:nvSpPr>
        <p:spPr/>
        <p:txBody>
          <a:bodyPr>
            <a:normAutofit fontScale="77500" lnSpcReduction="20000"/>
          </a:bodyPr>
          <a:lstStyle/>
          <a:p>
            <a:r>
              <a:rPr lang="tr-TR" dirty="0">
                <a:solidFill>
                  <a:schemeClr val="tx2"/>
                </a:solidFill>
              </a:rPr>
              <a:t>İktisat bölümü, Fakülte’nin 1993’te kurulmasından dört yıl sonra 1997-1998 Eğitim-Öğretim Yılında ilk öğrencilerini kabul etmiştir. </a:t>
            </a:r>
          </a:p>
          <a:p>
            <a:r>
              <a:rPr lang="tr-TR" dirty="0">
                <a:solidFill>
                  <a:schemeClr val="tx2"/>
                </a:solidFill>
              </a:rPr>
              <a:t>2001 yılında ilk lisans mezunlarını veren İktisat bölümü, 2006 yılında açılan 2. öğretim programıyla da öğrenci kapasitesini genişletmiştir. </a:t>
            </a:r>
          </a:p>
          <a:p>
            <a:r>
              <a:rPr lang="tr-TR" dirty="0">
                <a:solidFill>
                  <a:schemeClr val="tx2"/>
                </a:solidFill>
              </a:rPr>
              <a:t>Lisans programının yanısıra Sosyal Bilimler Enstitüsü bünyesinde 1 tezli yüksek lisans, 2 tezsiz yüksek lisans ve 1 doktora programı halen devam etmektedir.</a:t>
            </a:r>
          </a:p>
          <a:p>
            <a:r>
              <a:rPr lang="tr-TR" dirty="0">
                <a:solidFill>
                  <a:schemeClr val="tx2"/>
                </a:solidFill>
              </a:rPr>
              <a:t>Bölümde 9 profesör, 4 doçent, 2 doktor öğretim üyesi, 1 öğretim görevlisi ve 5 araştırma görevlisi olmak üzere toplam 21 akademik personel ve 2 idari personel ile hizmet vermeye devam etmektedir. </a:t>
            </a:r>
          </a:p>
          <a:p>
            <a:r>
              <a:rPr lang="tr-TR" dirty="0">
                <a:solidFill>
                  <a:schemeClr val="tx2"/>
                </a:solidFill>
              </a:rPr>
              <a:t>2024 yılı itibariyle 626 1. öğretim, 466 2. öğretim olmak üzere 1092 aktif lisans öğrencisi olan bölümümüzde, 56 tezli ve 50 tezsiz yüksek lisans öğrencisi ile 21 doktora öğrencisi eğitimini sürdürmektedir.  </a:t>
            </a:r>
          </a:p>
          <a:p>
            <a:r>
              <a:rPr lang="tr-TR" dirty="0">
                <a:solidFill>
                  <a:schemeClr val="tx2"/>
                </a:solidFill>
              </a:rPr>
              <a:t>Kurulduğu günden bu yana toplam 3036 lisans mezunu vermiş olan İktisat bölümü, 2024 yılı sonu itibariyle 112 tezli yüksek lisans ve 11 doktora öğrencisini de mezun etmiştir.</a:t>
            </a:r>
          </a:p>
        </p:txBody>
      </p:sp>
      <p:cxnSp>
        <p:nvCxnSpPr>
          <p:cNvPr id="5" name="Düz Bağlayıcı 4">
            <a:extLst>
              <a:ext uri="{FF2B5EF4-FFF2-40B4-BE49-F238E27FC236}">
                <a16:creationId xmlns:a16="http://schemas.microsoft.com/office/drawing/2014/main" id="{73B704F3-F328-D14C-8F67-E4FC0E520F6A}"/>
              </a:ext>
            </a:extLst>
          </p:cNvPr>
          <p:cNvCxnSpPr/>
          <p:nvPr/>
        </p:nvCxnSpPr>
        <p:spPr>
          <a:xfrm>
            <a:off x="0" y="6211669"/>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a16="http://schemas.microsoft.com/office/drawing/2014/main" id="{55585E18-C281-DB4F-AF51-C36808DBC175}"/>
              </a:ext>
            </a:extLst>
          </p:cNvPr>
          <p:cNvSpPr txBox="1"/>
          <p:nvPr/>
        </p:nvSpPr>
        <p:spPr>
          <a:xfrm>
            <a:off x="0" y="6211669"/>
            <a:ext cx="4714504" cy="492443"/>
          </a:xfrm>
          <a:prstGeom prst="rect">
            <a:avLst/>
          </a:prstGeom>
          <a:noFill/>
        </p:spPr>
        <p:txBody>
          <a:bodyPr wrap="square" rtlCol="0">
            <a:spAutoFit/>
          </a:bodyPr>
          <a:lstStyle/>
          <a:p>
            <a:r>
              <a:rPr lang="tr-TR" sz="2600" dirty="0">
                <a:solidFill>
                  <a:schemeClr val="tx2"/>
                </a:solidFill>
              </a:rPr>
              <a:t>İktisat Bölümü</a:t>
            </a:r>
          </a:p>
        </p:txBody>
      </p:sp>
      <p:sp>
        <p:nvSpPr>
          <p:cNvPr id="8" name="Metin kutusu 7">
            <a:extLst>
              <a:ext uri="{FF2B5EF4-FFF2-40B4-BE49-F238E27FC236}">
                <a16:creationId xmlns:a16="http://schemas.microsoft.com/office/drawing/2014/main" id="{C4DCF8AF-E939-804D-8424-CFDE0B194602}"/>
              </a:ext>
            </a:extLst>
          </p:cNvPr>
          <p:cNvSpPr txBox="1"/>
          <p:nvPr/>
        </p:nvSpPr>
        <p:spPr>
          <a:xfrm>
            <a:off x="7477496" y="6211668"/>
            <a:ext cx="4714504" cy="492443"/>
          </a:xfrm>
          <a:prstGeom prst="rect">
            <a:avLst/>
          </a:prstGeom>
          <a:noFill/>
        </p:spPr>
        <p:txBody>
          <a:bodyPr wrap="square" rtlCol="0">
            <a:spAutoFit/>
          </a:bodyPr>
          <a:lstStyle/>
          <a:p>
            <a:pPr algn="r"/>
            <a:r>
              <a:rPr lang="tr-TR" sz="2600" dirty="0">
                <a:solidFill>
                  <a:schemeClr val="tx2"/>
                </a:solidFill>
              </a:rPr>
              <a:t>2</a:t>
            </a:r>
          </a:p>
        </p:txBody>
      </p:sp>
      <p:pic>
        <p:nvPicPr>
          <p:cNvPr id="9" name="Resim 8"/>
          <p:cNvPicPr>
            <a:picLocks noChangeAspect="1"/>
          </p:cNvPicPr>
          <p:nvPr/>
        </p:nvPicPr>
        <p:blipFill>
          <a:blip r:embed="rId2"/>
          <a:stretch>
            <a:fillRect/>
          </a:stretch>
        </p:blipFill>
        <p:spPr>
          <a:xfrm>
            <a:off x="10059910" y="482309"/>
            <a:ext cx="1457327" cy="1457327"/>
          </a:xfrm>
          <a:prstGeom prst="rect">
            <a:avLst/>
          </a:prstGeom>
        </p:spPr>
      </p:pic>
    </p:spTree>
    <p:extLst>
      <p:ext uri="{BB962C8B-B14F-4D97-AF65-F5344CB8AC3E}">
        <p14:creationId xmlns:p14="http://schemas.microsoft.com/office/powerpoint/2010/main" val="493186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224B5F-1C4E-4346-997F-06D24E2F55A7}"/>
              </a:ext>
            </a:extLst>
          </p:cNvPr>
          <p:cNvSpPr>
            <a:spLocks noGrp="1"/>
          </p:cNvSpPr>
          <p:nvPr>
            <p:ph type="title"/>
          </p:nvPr>
        </p:nvSpPr>
        <p:spPr/>
        <p:txBody>
          <a:bodyPr/>
          <a:lstStyle/>
          <a:p>
            <a:r>
              <a:rPr lang="tr-TR" dirty="0">
                <a:solidFill>
                  <a:srgbClr val="C00000"/>
                </a:solidFill>
              </a:rPr>
              <a:t>Bölüm Yönetimi</a:t>
            </a:r>
          </a:p>
        </p:txBody>
      </p:sp>
      <p:sp>
        <p:nvSpPr>
          <p:cNvPr id="3" name="İçerik Yer Tutucusu 2">
            <a:extLst>
              <a:ext uri="{FF2B5EF4-FFF2-40B4-BE49-F238E27FC236}">
                <a16:creationId xmlns:a16="http://schemas.microsoft.com/office/drawing/2014/main" id="{372C995C-A91C-F54C-9DB8-29D854A2DB7A}"/>
              </a:ext>
            </a:extLst>
          </p:cNvPr>
          <p:cNvSpPr>
            <a:spLocks noGrp="1"/>
          </p:cNvSpPr>
          <p:nvPr>
            <p:ph idx="1"/>
          </p:nvPr>
        </p:nvSpPr>
        <p:spPr/>
        <p:txBody>
          <a:bodyPr>
            <a:normAutofit/>
          </a:bodyPr>
          <a:lstStyle/>
          <a:p>
            <a:r>
              <a:rPr lang="tr-TR" dirty="0">
                <a:solidFill>
                  <a:schemeClr val="tx2"/>
                </a:solidFill>
              </a:rPr>
              <a:t>Bölüm Başkanı</a:t>
            </a:r>
          </a:p>
          <a:p>
            <a:pPr lvl="1"/>
            <a:r>
              <a:rPr lang="tr-TR" dirty="0">
                <a:solidFill>
                  <a:schemeClr val="tx2"/>
                </a:solidFill>
              </a:rPr>
              <a:t>Prof. Dr. Şennur SEZGİN</a:t>
            </a:r>
          </a:p>
          <a:p>
            <a:r>
              <a:rPr lang="tr-TR" dirty="0">
                <a:solidFill>
                  <a:schemeClr val="tx2"/>
                </a:solidFill>
              </a:rPr>
              <a:t>Başkan Yardımcıları</a:t>
            </a:r>
          </a:p>
          <a:p>
            <a:pPr lvl="1"/>
            <a:r>
              <a:rPr lang="tr-TR" dirty="0">
                <a:solidFill>
                  <a:schemeClr val="tx2"/>
                </a:solidFill>
              </a:rPr>
              <a:t>Doç. Dr. Hüseyin Naci BAYRAÇ</a:t>
            </a:r>
          </a:p>
          <a:p>
            <a:pPr lvl="1"/>
            <a:r>
              <a:rPr lang="tr-TR" dirty="0">
                <a:solidFill>
                  <a:schemeClr val="tx2"/>
                </a:solidFill>
              </a:rPr>
              <a:t>Doç. Dr. Mehmet ŞENGÜR</a:t>
            </a:r>
          </a:p>
          <a:p>
            <a:endParaRPr lang="tr-TR" dirty="0">
              <a:solidFill>
                <a:schemeClr val="tx2"/>
              </a:solidFill>
            </a:endParaRPr>
          </a:p>
          <a:p>
            <a:pPr marL="0" indent="0">
              <a:buNone/>
            </a:pPr>
            <a:endParaRPr lang="tr-TR" dirty="0">
              <a:solidFill>
                <a:schemeClr val="tx2"/>
              </a:solidFill>
            </a:endParaRPr>
          </a:p>
        </p:txBody>
      </p:sp>
      <p:cxnSp>
        <p:nvCxnSpPr>
          <p:cNvPr id="5" name="Düz Bağlayıcı 4">
            <a:extLst>
              <a:ext uri="{FF2B5EF4-FFF2-40B4-BE49-F238E27FC236}">
                <a16:creationId xmlns:a16="http://schemas.microsoft.com/office/drawing/2014/main" id="{73B704F3-F328-D14C-8F67-E4FC0E520F6A}"/>
              </a:ext>
            </a:extLst>
          </p:cNvPr>
          <p:cNvCxnSpPr/>
          <p:nvPr/>
        </p:nvCxnSpPr>
        <p:spPr>
          <a:xfrm>
            <a:off x="0" y="6211669"/>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a16="http://schemas.microsoft.com/office/drawing/2014/main" id="{55585E18-C281-DB4F-AF51-C36808DBC175}"/>
              </a:ext>
            </a:extLst>
          </p:cNvPr>
          <p:cNvSpPr txBox="1"/>
          <p:nvPr/>
        </p:nvSpPr>
        <p:spPr>
          <a:xfrm>
            <a:off x="0" y="6211669"/>
            <a:ext cx="4714504" cy="492443"/>
          </a:xfrm>
          <a:prstGeom prst="rect">
            <a:avLst/>
          </a:prstGeom>
          <a:noFill/>
        </p:spPr>
        <p:txBody>
          <a:bodyPr wrap="square" rtlCol="0">
            <a:spAutoFit/>
          </a:bodyPr>
          <a:lstStyle/>
          <a:p>
            <a:r>
              <a:rPr lang="tr-TR" sz="2600" dirty="0">
                <a:solidFill>
                  <a:schemeClr val="tx2"/>
                </a:solidFill>
              </a:rPr>
              <a:t>İktisat Bölümü</a:t>
            </a:r>
          </a:p>
        </p:txBody>
      </p:sp>
      <p:sp>
        <p:nvSpPr>
          <p:cNvPr id="8" name="Metin kutusu 7">
            <a:extLst>
              <a:ext uri="{FF2B5EF4-FFF2-40B4-BE49-F238E27FC236}">
                <a16:creationId xmlns:a16="http://schemas.microsoft.com/office/drawing/2014/main" id="{C4DCF8AF-E939-804D-8424-CFDE0B194602}"/>
              </a:ext>
            </a:extLst>
          </p:cNvPr>
          <p:cNvSpPr txBox="1"/>
          <p:nvPr/>
        </p:nvSpPr>
        <p:spPr>
          <a:xfrm>
            <a:off x="7477496" y="6211668"/>
            <a:ext cx="4714504" cy="492443"/>
          </a:xfrm>
          <a:prstGeom prst="rect">
            <a:avLst/>
          </a:prstGeom>
          <a:noFill/>
        </p:spPr>
        <p:txBody>
          <a:bodyPr wrap="square" rtlCol="0">
            <a:spAutoFit/>
          </a:bodyPr>
          <a:lstStyle/>
          <a:p>
            <a:pPr algn="r"/>
            <a:r>
              <a:rPr lang="tr-TR" sz="2600" dirty="0">
                <a:solidFill>
                  <a:schemeClr val="tx2"/>
                </a:solidFill>
              </a:rPr>
              <a:t>3</a:t>
            </a:r>
          </a:p>
        </p:txBody>
      </p:sp>
      <p:pic>
        <p:nvPicPr>
          <p:cNvPr id="9" name="Resim 8"/>
          <p:cNvPicPr>
            <a:picLocks noChangeAspect="1"/>
          </p:cNvPicPr>
          <p:nvPr/>
        </p:nvPicPr>
        <p:blipFill>
          <a:blip r:embed="rId2"/>
          <a:stretch>
            <a:fillRect/>
          </a:stretch>
        </p:blipFill>
        <p:spPr>
          <a:xfrm>
            <a:off x="10059910" y="482309"/>
            <a:ext cx="1457327" cy="1457327"/>
          </a:xfrm>
          <a:prstGeom prst="rect">
            <a:avLst/>
          </a:prstGeom>
        </p:spPr>
      </p:pic>
    </p:spTree>
    <p:extLst>
      <p:ext uri="{BB962C8B-B14F-4D97-AF65-F5344CB8AC3E}">
        <p14:creationId xmlns:p14="http://schemas.microsoft.com/office/powerpoint/2010/main" val="456555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224B5F-1C4E-4346-997F-06D24E2F55A7}"/>
              </a:ext>
            </a:extLst>
          </p:cNvPr>
          <p:cNvSpPr>
            <a:spLocks noGrp="1"/>
          </p:cNvSpPr>
          <p:nvPr>
            <p:ph type="title"/>
          </p:nvPr>
        </p:nvSpPr>
        <p:spPr/>
        <p:txBody>
          <a:bodyPr/>
          <a:lstStyle/>
          <a:p>
            <a:r>
              <a:rPr lang="tr-TR" dirty="0">
                <a:solidFill>
                  <a:srgbClr val="C00000"/>
                </a:solidFill>
              </a:rPr>
              <a:t>Bölüm Yönetimi</a:t>
            </a:r>
          </a:p>
        </p:txBody>
      </p:sp>
      <p:sp>
        <p:nvSpPr>
          <p:cNvPr id="3" name="İçerik Yer Tutucusu 2">
            <a:extLst>
              <a:ext uri="{FF2B5EF4-FFF2-40B4-BE49-F238E27FC236}">
                <a16:creationId xmlns:a16="http://schemas.microsoft.com/office/drawing/2014/main" id="{372C995C-A91C-F54C-9DB8-29D854A2DB7A}"/>
              </a:ext>
            </a:extLst>
          </p:cNvPr>
          <p:cNvSpPr>
            <a:spLocks noGrp="1"/>
          </p:cNvSpPr>
          <p:nvPr>
            <p:ph idx="1"/>
          </p:nvPr>
        </p:nvSpPr>
        <p:spPr/>
        <p:txBody>
          <a:bodyPr>
            <a:normAutofit/>
          </a:bodyPr>
          <a:lstStyle/>
          <a:p>
            <a:r>
              <a:rPr lang="tr-TR" dirty="0">
                <a:solidFill>
                  <a:schemeClr val="tx2"/>
                </a:solidFill>
              </a:rPr>
              <a:t>Bölüm Kurulu</a:t>
            </a:r>
          </a:p>
          <a:p>
            <a:pPr lvl="1"/>
            <a:r>
              <a:rPr lang="tr-TR" dirty="0">
                <a:solidFill>
                  <a:schemeClr val="tx2"/>
                </a:solidFill>
              </a:rPr>
              <a:t>Prof. Dr. Şennur SEZGİN</a:t>
            </a:r>
          </a:p>
          <a:p>
            <a:pPr lvl="1"/>
            <a:r>
              <a:rPr lang="tr-TR" dirty="0">
                <a:solidFill>
                  <a:schemeClr val="tx2"/>
                </a:solidFill>
              </a:rPr>
              <a:t>Prof. Dr. Özcan DAĞDEMİR</a:t>
            </a:r>
          </a:p>
          <a:p>
            <a:pPr lvl="1"/>
            <a:r>
              <a:rPr lang="tr-TR" dirty="0">
                <a:solidFill>
                  <a:schemeClr val="tx2"/>
                </a:solidFill>
              </a:rPr>
              <a:t>Prof. Dr. Abdullah Mesud KÜÇÜKKALAY</a:t>
            </a:r>
          </a:p>
          <a:p>
            <a:pPr lvl="1"/>
            <a:r>
              <a:rPr lang="tr-TR" dirty="0">
                <a:solidFill>
                  <a:schemeClr val="tx2"/>
                </a:solidFill>
              </a:rPr>
              <a:t>Prof. Dr. Etem KARAKAYA</a:t>
            </a:r>
          </a:p>
          <a:p>
            <a:pPr lvl="1"/>
            <a:r>
              <a:rPr lang="tr-TR" dirty="0">
                <a:solidFill>
                  <a:schemeClr val="tx2"/>
                </a:solidFill>
              </a:rPr>
              <a:t>Prof. Dr. Mustafa Kemal BEŞER</a:t>
            </a:r>
          </a:p>
          <a:p>
            <a:endParaRPr lang="tr-TR" dirty="0">
              <a:solidFill>
                <a:schemeClr val="tx2"/>
              </a:solidFill>
            </a:endParaRPr>
          </a:p>
          <a:p>
            <a:pPr marL="0" indent="0">
              <a:buNone/>
            </a:pPr>
            <a:endParaRPr lang="tr-TR" dirty="0">
              <a:solidFill>
                <a:schemeClr val="tx2"/>
              </a:solidFill>
            </a:endParaRPr>
          </a:p>
        </p:txBody>
      </p:sp>
      <p:cxnSp>
        <p:nvCxnSpPr>
          <p:cNvPr id="5" name="Düz Bağlayıcı 4">
            <a:extLst>
              <a:ext uri="{FF2B5EF4-FFF2-40B4-BE49-F238E27FC236}">
                <a16:creationId xmlns:a16="http://schemas.microsoft.com/office/drawing/2014/main" id="{73B704F3-F328-D14C-8F67-E4FC0E520F6A}"/>
              </a:ext>
            </a:extLst>
          </p:cNvPr>
          <p:cNvCxnSpPr/>
          <p:nvPr/>
        </p:nvCxnSpPr>
        <p:spPr>
          <a:xfrm>
            <a:off x="0" y="6211669"/>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a16="http://schemas.microsoft.com/office/drawing/2014/main" id="{55585E18-C281-DB4F-AF51-C36808DBC175}"/>
              </a:ext>
            </a:extLst>
          </p:cNvPr>
          <p:cNvSpPr txBox="1"/>
          <p:nvPr/>
        </p:nvSpPr>
        <p:spPr>
          <a:xfrm>
            <a:off x="0" y="6211669"/>
            <a:ext cx="4714504" cy="492443"/>
          </a:xfrm>
          <a:prstGeom prst="rect">
            <a:avLst/>
          </a:prstGeom>
          <a:noFill/>
        </p:spPr>
        <p:txBody>
          <a:bodyPr wrap="square" rtlCol="0">
            <a:spAutoFit/>
          </a:bodyPr>
          <a:lstStyle/>
          <a:p>
            <a:r>
              <a:rPr lang="tr-TR" sz="2600" dirty="0">
                <a:solidFill>
                  <a:schemeClr val="tx2"/>
                </a:solidFill>
              </a:rPr>
              <a:t>İktisat Bölümü</a:t>
            </a:r>
          </a:p>
        </p:txBody>
      </p:sp>
      <p:sp>
        <p:nvSpPr>
          <p:cNvPr id="8" name="Metin kutusu 7">
            <a:extLst>
              <a:ext uri="{FF2B5EF4-FFF2-40B4-BE49-F238E27FC236}">
                <a16:creationId xmlns:a16="http://schemas.microsoft.com/office/drawing/2014/main" id="{C4DCF8AF-E939-804D-8424-CFDE0B194602}"/>
              </a:ext>
            </a:extLst>
          </p:cNvPr>
          <p:cNvSpPr txBox="1"/>
          <p:nvPr/>
        </p:nvSpPr>
        <p:spPr>
          <a:xfrm>
            <a:off x="7477496" y="6211668"/>
            <a:ext cx="4714504" cy="492443"/>
          </a:xfrm>
          <a:prstGeom prst="rect">
            <a:avLst/>
          </a:prstGeom>
          <a:noFill/>
        </p:spPr>
        <p:txBody>
          <a:bodyPr wrap="square" rtlCol="0">
            <a:spAutoFit/>
          </a:bodyPr>
          <a:lstStyle/>
          <a:p>
            <a:pPr algn="r"/>
            <a:r>
              <a:rPr lang="tr-TR" sz="2600" dirty="0">
                <a:solidFill>
                  <a:schemeClr val="tx2"/>
                </a:solidFill>
              </a:rPr>
              <a:t>4</a:t>
            </a:r>
          </a:p>
        </p:txBody>
      </p:sp>
      <p:pic>
        <p:nvPicPr>
          <p:cNvPr id="9" name="Resim 8"/>
          <p:cNvPicPr>
            <a:picLocks noChangeAspect="1"/>
          </p:cNvPicPr>
          <p:nvPr/>
        </p:nvPicPr>
        <p:blipFill>
          <a:blip r:embed="rId2"/>
          <a:stretch>
            <a:fillRect/>
          </a:stretch>
        </p:blipFill>
        <p:spPr>
          <a:xfrm>
            <a:off x="10059910" y="482309"/>
            <a:ext cx="1457327" cy="1457327"/>
          </a:xfrm>
          <a:prstGeom prst="rect">
            <a:avLst/>
          </a:prstGeom>
        </p:spPr>
      </p:pic>
    </p:spTree>
    <p:extLst>
      <p:ext uri="{BB962C8B-B14F-4D97-AF65-F5344CB8AC3E}">
        <p14:creationId xmlns:p14="http://schemas.microsoft.com/office/powerpoint/2010/main" val="666815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224B5F-1C4E-4346-997F-06D24E2F55A7}"/>
              </a:ext>
            </a:extLst>
          </p:cNvPr>
          <p:cNvSpPr>
            <a:spLocks noGrp="1"/>
          </p:cNvSpPr>
          <p:nvPr>
            <p:ph type="title"/>
          </p:nvPr>
        </p:nvSpPr>
        <p:spPr/>
        <p:txBody>
          <a:bodyPr/>
          <a:lstStyle/>
          <a:p>
            <a:r>
              <a:rPr lang="tr-TR" dirty="0">
                <a:solidFill>
                  <a:srgbClr val="C00000"/>
                </a:solidFill>
              </a:rPr>
              <a:t>Bölüm Yönetimi</a:t>
            </a:r>
          </a:p>
        </p:txBody>
      </p:sp>
      <p:sp>
        <p:nvSpPr>
          <p:cNvPr id="3" name="İçerik Yer Tutucusu 2">
            <a:extLst>
              <a:ext uri="{FF2B5EF4-FFF2-40B4-BE49-F238E27FC236}">
                <a16:creationId xmlns:a16="http://schemas.microsoft.com/office/drawing/2014/main" id="{372C995C-A91C-F54C-9DB8-29D854A2DB7A}"/>
              </a:ext>
            </a:extLst>
          </p:cNvPr>
          <p:cNvSpPr>
            <a:spLocks noGrp="1"/>
          </p:cNvSpPr>
          <p:nvPr>
            <p:ph idx="1"/>
          </p:nvPr>
        </p:nvSpPr>
        <p:spPr/>
        <p:txBody>
          <a:bodyPr>
            <a:normAutofit/>
          </a:bodyPr>
          <a:lstStyle/>
          <a:p>
            <a:r>
              <a:rPr lang="tr-TR" dirty="0">
                <a:solidFill>
                  <a:schemeClr val="tx2"/>
                </a:solidFill>
              </a:rPr>
              <a:t>Bölüm Kalite Komisyonu</a:t>
            </a:r>
          </a:p>
          <a:p>
            <a:pPr lvl="1"/>
            <a:r>
              <a:rPr lang="tr-TR" dirty="0">
                <a:solidFill>
                  <a:schemeClr val="tx2"/>
                </a:solidFill>
              </a:rPr>
              <a:t>Başkan: Prof. Dr. Şennur SEZGİN</a:t>
            </a:r>
          </a:p>
          <a:p>
            <a:pPr lvl="1"/>
            <a:r>
              <a:rPr lang="tr-TR" dirty="0">
                <a:solidFill>
                  <a:schemeClr val="tx2"/>
                </a:solidFill>
              </a:rPr>
              <a:t>Koordinatör: Prof. Dr. İnci PARLAKTUNA</a:t>
            </a:r>
          </a:p>
          <a:p>
            <a:pPr lvl="1"/>
            <a:r>
              <a:rPr lang="tr-TR" dirty="0">
                <a:solidFill>
                  <a:schemeClr val="tx2"/>
                </a:solidFill>
              </a:rPr>
              <a:t>Üye: Araş. Gör. Dr. Seyfullah YÜRÜK</a:t>
            </a:r>
          </a:p>
          <a:p>
            <a:pPr lvl="1"/>
            <a:r>
              <a:rPr lang="tr-TR" dirty="0">
                <a:solidFill>
                  <a:schemeClr val="tx2"/>
                </a:solidFill>
              </a:rPr>
              <a:t>Üye: Araş. Gör. Yakup AYDIN</a:t>
            </a:r>
          </a:p>
        </p:txBody>
      </p:sp>
      <p:cxnSp>
        <p:nvCxnSpPr>
          <p:cNvPr id="5" name="Düz Bağlayıcı 4">
            <a:extLst>
              <a:ext uri="{FF2B5EF4-FFF2-40B4-BE49-F238E27FC236}">
                <a16:creationId xmlns:a16="http://schemas.microsoft.com/office/drawing/2014/main" id="{73B704F3-F328-D14C-8F67-E4FC0E520F6A}"/>
              </a:ext>
            </a:extLst>
          </p:cNvPr>
          <p:cNvCxnSpPr/>
          <p:nvPr/>
        </p:nvCxnSpPr>
        <p:spPr>
          <a:xfrm>
            <a:off x="0" y="6211669"/>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a16="http://schemas.microsoft.com/office/drawing/2014/main" id="{55585E18-C281-DB4F-AF51-C36808DBC175}"/>
              </a:ext>
            </a:extLst>
          </p:cNvPr>
          <p:cNvSpPr txBox="1"/>
          <p:nvPr/>
        </p:nvSpPr>
        <p:spPr>
          <a:xfrm>
            <a:off x="0" y="6211669"/>
            <a:ext cx="4714504" cy="492443"/>
          </a:xfrm>
          <a:prstGeom prst="rect">
            <a:avLst/>
          </a:prstGeom>
          <a:noFill/>
        </p:spPr>
        <p:txBody>
          <a:bodyPr wrap="square" rtlCol="0">
            <a:spAutoFit/>
          </a:bodyPr>
          <a:lstStyle/>
          <a:p>
            <a:r>
              <a:rPr lang="tr-TR" sz="2600" dirty="0">
                <a:solidFill>
                  <a:schemeClr val="tx2"/>
                </a:solidFill>
              </a:rPr>
              <a:t>İktisat Bölümü</a:t>
            </a:r>
          </a:p>
        </p:txBody>
      </p:sp>
      <p:sp>
        <p:nvSpPr>
          <p:cNvPr id="8" name="Metin kutusu 7">
            <a:extLst>
              <a:ext uri="{FF2B5EF4-FFF2-40B4-BE49-F238E27FC236}">
                <a16:creationId xmlns:a16="http://schemas.microsoft.com/office/drawing/2014/main" id="{C4DCF8AF-E939-804D-8424-CFDE0B194602}"/>
              </a:ext>
            </a:extLst>
          </p:cNvPr>
          <p:cNvSpPr txBox="1"/>
          <p:nvPr/>
        </p:nvSpPr>
        <p:spPr>
          <a:xfrm>
            <a:off x="7477496" y="6211668"/>
            <a:ext cx="4714504" cy="492443"/>
          </a:xfrm>
          <a:prstGeom prst="rect">
            <a:avLst/>
          </a:prstGeom>
          <a:noFill/>
        </p:spPr>
        <p:txBody>
          <a:bodyPr wrap="square" rtlCol="0">
            <a:spAutoFit/>
          </a:bodyPr>
          <a:lstStyle/>
          <a:p>
            <a:pPr algn="r"/>
            <a:r>
              <a:rPr lang="tr-TR" sz="2600" dirty="0">
                <a:solidFill>
                  <a:schemeClr val="tx2"/>
                </a:solidFill>
              </a:rPr>
              <a:t>5</a:t>
            </a:r>
          </a:p>
        </p:txBody>
      </p:sp>
      <p:pic>
        <p:nvPicPr>
          <p:cNvPr id="9" name="Resim 8"/>
          <p:cNvPicPr>
            <a:picLocks noChangeAspect="1"/>
          </p:cNvPicPr>
          <p:nvPr/>
        </p:nvPicPr>
        <p:blipFill>
          <a:blip r:embed="rId2"/>
          <a:stretch>
            <a:fillRect/>
          </a:stretch>
        </p:blipFill>
        <p:spPr>
          <a:xfrm>
            <a:off x="10059910" y="482309"/>
            <a:ext cx="1457327" cy="1457327"/>
          </a:xfrm>
          <a:prstGeom prst="rect">
            <a:avLst/>
          </a:prstGeom>
        </p:spPr>
      </p:pic>
    </p:spTree>
    <p:extLst>
      <p:ext uri="{BB962C8B-B14F-4D97-AF65-F5344CB8AC3E}">
        <p14:creationId xmlns:p14="http://schemas.microsoft.com/office/powerpoint/2010/main" val="1892822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224B5F-1C4E-4346-997F-06D24E2F55A7}"/>
              </a:ext>
            </a:extLst>
          </p:cNvPr>
          <p:cNvSpPr>
            <a:spLocks noGrp="1"/>
          </p:cNvSpPr>
          <p:nvPr>
            <p:ph type="title"/>
          </p:nvPr>
        </p:nvSpPr>
        <p:spPr/>
        <p:txBody>
          <a:bodyPr/>
          <a:lstStyle/>
          <a:p>
            <a:r>
              <a:rPr lang="tr-TR" dirty="0">
                <a:solidFill>
                  <a:srgbClr val="C00000"/>
                </a:solidFill>
              </a:rPr>
              <a:t>Bölüm Kalite Çalışmaları</a:t>
            </a:r>
          </a:p>
        </p:txBody>
      </p:sp>
      <p:sp>
        <p:nvSpPr>
          <p:cNvPr id="3" name="İçerik Yer Tutucusu 2">
            <a:extLst>
              <a:ext uri="{FF2B5EF4-FFF2-40B4-BE49-F238E27FC236}">
                <a16:creationId xmlns:a16="http://schemas.microsoft.com/office/drawing/2014/main" id="{372C995C-A91C-F54C-9DB8-29D854A2DB7A}"/>
              </a:ext>
            </a:extLst>
          </p:cNvPr>
          <p:cNvSpPr>
            <a:spLocks noGrp="1"/>
          </p:cNvSpPr>
          <p:nvPr>
            <p:ph idx="1"/>
          </p:nvPr>
        </p:nvSpPr>
        <p:spPr/>
        <p:txBody>
          <a:bodyPr>
            <a:normAutofit fontScale="55000" lnSpcReduction="20000"/>
          </a:bodyPr>
          <a:lstStyle/>
          <a:p>
            <a:r>
              <a:rPr lang="tr-TR" dirty="0">
                <a:solidFill>
                  <a:schemeClr val="tx2"/>
                </a:solidFill>
              </a:rPr>
              <a:t>Liderlik ve Yönetişim Kapsamında Gerçekleştirilen Çalışmalar</a:t>
            </a:r>
          </a:p>
          <a:p>
            <a:endParaRPr lang="tr-TR" i="1" dirty="0">
              <a:solidFill>
                <a:schemeClr val="tx2"/>
              </a:solidFill>
            </a:endParaRPr>
          </a:p>
          <a:p>
            <a:r>
              <a:rPr lang="tr-TR" i="1" dirty="0">
                <a:solidFill>
                  <a:schemeClr val="tx2"/>
                </a:solidFill>
              </a:rPr>
              <a:t>Liderlik ve Kalite</a:t>
            </a:r>
          </a:p>
          <a:p>
            <a:pPr lvl="1"/>
            <a:r>
              <a:rPr lang="tr-TR" i="1" dirty="0">
                <a:solidFill>
                  <a:schemeClr val="tx2"/>
                </a:solidFill>
              </a:rPr>
              <a:t>Bölüm başkanlığı ve ana bilim dalı başkanlarından oluşan Bölüm Kurulu sistemi, kararların koordinasyonunda ve bölümün genel işleyişinde etkin bir rol oynamaktadır. </a:t>
            </a:r>
          </a:p>
          <a:p>
            <a:pPr lvl="1"/>
            <a:r>
              <a:rPr lang="tr-TR" i="1" dirty="0">
                <a:solidFill>
                  <a:schemeClr val="tx2"/>
                </a:solidFill>
              </a:rPr>
              <a:t>Verilecek derslerin paylaşımları, açılacak yeni derslerin önerileri, ders saatleri, kontenjanları, kayıt süreçleri gibi kararlar Bölüm Kurulunda alınmaktadır. </a:t>
            </a:r>
          </a:p>
          <a:p>
            <a:r>
              <a:rPr lang="tr-TR" i="1" dirty="0">
                <a:solidFill>
                  <a:schemeClr val="tx2"/>
                </a:solidFill>
              </a:rPr>
              <a:t>Misyon ve Stratejik Amaçlar</a:t>
            </a:r>
          </a:p>
          <a:p>
            <a:pPr lvl="1"/>
            <a:r>
              <a:rPr lang="tr-TR" i="1" dirty="0">
                <a:solidFill>
                  <a:schemeClr val="tx2"/>
                </a:solidFill>
              </a:rPr>
              <a:t>Bölüme ait misyon ve vizyon ifadeleri daha önce belirlenmiş olup kamuoyu ile bölüm web sayfasında paylaşılmıştır.</a:t>
            </a:r>
          </a:p>
          <a:p>
            <a:r>
              <a:rPr lang="tr-TR" i="1" dirty="0">
                <a:solidFill>
                  <a:schemeClr val="tx2"/>
                </a:solidFill>
              </a:rPr>
              <a:t>Yönetim Sistemleri</a:t>
            </a:r>
          </a:p>
          <a:p>
            <a:pPr lvl="1"/>
            <a:r>
              <a:rPr lang="tr-TR" i="1" dirty="0">
                <a:solidFill>
                  <a:schemeClr val="tx2"/>
                </a:solidFill>
              </a:rPr>
              <a:t>Bölümümüzde EBYS ve ESOGÜ UZEM sistemleri akademik ve idari personel tarafından aktif olarak kullanılmaktadır.</a:t>
            </a:r>
          </a:p>
          <a:p>
            <a:r>
              <a:rPr lang="tr-TR" i="1" dirty="0">
                <a:solidFill>
                  <a:schemeClr val="tx2"/>
                </a:solidFill>
              </a:rPr>
              <a:t>Paydaş Katılımı</a:t>
            </a:r>
          </a:p>
          <a:p>
            <a:pPr lvl="1"/>
            <a:r>
              <a:rPr lang="tr-TR" i="1" dirty="0">
                <a:solidFill>
                  <a:schemeClr val="tx2"/>
                </a:solidFill>
              </a:rPr>
              <a:t>İktisat bölümü için iç ve dış paydaşlar 2022 yılında yapılan Kalite Komisyonu toplantısında belirlenmiş ve bu bilgiler bölümün web sayfasında ilan edilmiştir.</a:t>
            </a:r>
          </a:p>
          <a:p>
            <a:pPr lvl="1"/>
            <a:r>
              <a:rPr lang="tr-TR" i="1" dirty="0">
                <a:solidFill>
                  <a:schemeClr val="tx2"/>
                </a:solidFill>
              </a:rPr>
              <a:t>15 Ekim 2024 tarihinde mezun ve dış paydaş toplantısı gerçekleştirilmiş ve bölüm dersleri konusunda fikir alışverişinde bulunulmuştur.</a:t>
            </a:r>
          </a:p>
          <a:p>
            <a:r>
              <a:rPr lang="tr-TR" i="1" dirty="0">
                <a:solidFill>
                  <a:schemeClr val="tx2"/>
                </a:solidFill>
              </a:rPr>
              <a:t>Uluslararasılaşma</a:t>
            </a:r>
          </a:p>
          <a:p>
            <a:pPr lvl="1"/>
            <a:r>
              <a:rPr lang="tr-TR" i="1" dirty="0">
                <a:solidFill>
                  <a:schemeClr val="tx2"/>
                </a:solidFill>
              </a:rPr>
              <a:t>Akademik personelin yurtdışı araştırma ve işbirliği çalışmaları desteklenmektedir. </a:t>
            </a:r>
            <a:r>
              <a:rPr lang="tr-TR" i="1" dirty="0" err="1">
                <a:solidFill>
                  <a:schemeClr val="tx2"/>
                </a:solidFill>
              </a:rPr>
              <a:t>Arş.Grv</a:t>
            </a:r>
            <a:r>
              <a:rPr lang="tr-TR" i="1" dirty="0">
                <a:solidFill>
                  <a:schemeClr val="tx2"/>
                </a:solidFill>
              </a:rPr>
              <a:t>. Dr. Yılmaz KÖPRÜCÜ, post </a:t>
            </a:r>
            <a:r>
              <a:rPr lang="tr-TR" i="1" dirty="0" err="1">
                <a:solidFill>
                  <a:schemeClr val="tx2"/>
                </a:solidFill>
              </a:rPr>
              <a:t>doc</a:t>
            </a:r>
            <a:r>
              <a:rPr lang="tr-TR" i="1" dirty="0">
                <a:solidFill>
                  <a:schemeClr val="tx2"/>
                </a:solidFill>
              </a:rPr>
              <a:t> çalışmaları kapsamında TÜBİTAK 2219 çerçevesinde hazırladığı proje ile yaklaşık 2 yıldır ABD Florida Üniversitesinde görev yapmaktadır.</a:t>
            </a:r>
          </a:p>
        </p:txBody>
      </p:sp>
      <p:cxnSp>
        <p:nvCxnSpPr>
          <p:cNvPr id="5" name="Düz Bağlayıcı 4">
            <a:extLst>
              <a:ext uri="{FF2B5EF4-FFF2-40B4-BE49-F238E27FC236}">
                <a16:creationId xmlns:a16="http://schemas.microsoft.com/office/drawing/2014/main" id="{73B704F3-F328-D14C-8F67-E4FC0E520F6A}"/>
              </a:ext>
            </a:extLst>
          </p:cNvPr>
          <p:cNvCxnSpPr/>
          <p:nvPr/>
        </p:nvCxnSpPr>
        <p:spPr>
          <a:xfrm>
            <a:off x="0" y="6211669"/>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a16="http://schemas.microsoft.com/office/drawing/2014/main" id="{55585E18-C281-DB4F-AF51-C36808DBC175}"/>
              </a:ext>
            </a:extLst>
          </p:cNvPr>
          <p:cNvSpPr txBox="1"/>
          <p:nvPr/>
        </p:nvSpPr>
        <p:spPr>
          <a:xfrm>
            <a:off x="0" y="6211669"/>
            <a:ext cx="4714504" cy="492443"/>
          </a:xfrm>
          <a:prstGeom prst="rect">
            <a:avLst/>
          </a:prstGeom>
          <a:noFill/>
        </p:spPr>
        <p:txBody>
          <a:bodyPr wrap="square" rtlCol="0">
            <a:spAutoFit/>
          </a:bodyPr>
          <a:lstStyle/>
          <a:p>
            <a:r>
              <a:rPr lang="tr-TR" sz="2600" dirty="0">
                <a:solidFill>
                  <a:schemeClr val="tx2"/>
                </a:solidFill>
              </a:rPr>
              <a:t>İktisat Bölümü</a:t>
            </a:r>
          </a:p>
        </p:txBody>
      </p:sp>
      <p:sp>
        <p:nvSpPr>
          <p:cNvPr id="8" name="Metin kutusu 7">
            <a:extLst>
              <a:ext uri="{FF2B5EF4-FFF2-40B4-BE49-F238E27FC236}">
                <a16:creationId xmlns:a16="http://schemas.microsoft.com/office/drawing/2014/main" id="{C4DCF8AF-E939-804D-8424-CFDE0B194602}"/>
              </a:ext>
            </a:extLst>
          </p:cNvPr>
          <p:cNvSpPr txBox="1"/>
          <p:nvPr/>
        </p:nvSpPr>
        <p:spPr>
          <a:xfrm>
            <a:off x="7477496" y="6211668"/>
            <a:ext cx="4714504" cy="492443"/>
          </a:xfrm>
          <a:prstGeom prst="rect">
            <a:avLst/>
          </a:prstGeom>
          <a:noFill/>
        </p:spPr>
        <p:txBody>
          <a:bodyPr wrap="square" rtlCol="0">
            <a:spAutoFit/>
          </a:bodyPr>
          <a:lstStyle/>
          <a:p>
            <a:pPr algn="r"/>
            <a:r>
              <a:rPr lang="tr-TR" sz="2600" dirty="0">
                <a:solidFill>
                  <a:schemeClr val="tx2"/>
                </a:solidFill>
              </a:rPr>
              <a:t>6</a:t>
            </a:r>
          </a:p>
        </p:txBody>
      </p:sp>
      <p:pic>
        <p:nvPicPr>
          <p:cNvPr id="9" name="Resim 8"/>
          <p:cNvPicPr>
            <a:picLocks noChangeAspect="1"/>
          </p:cNvPicPr>
          <p:nvPr/>
        </p:nvPicPr>
        <p:blipFill>
          <a:blip r:embed="rId2"/>
          <a:stretch>
            <a:fillRect/>
          </a:stretch>
        </p:blipFill>
        <p:spPr>
          <a:xfrm>
            <a:off x="10059910" y="482309"/>
            <a:ext cx="1457327" cy="1457327"/>
          </a:xfrm>
          <a:prstGeom prst="rect">
            <a:avLst/>
          </a:prstGeom>
        </p:spPr>
      </p:pic>
    </p:spTree>
    <p:extLst>
      <p:ext uri="{BB962C8B-B14F-4D97-AF65-F5344CB8AC3E}">
        <p14:creationId xmlns:p14="http://schemas.microsoft.com/office/powerpoint/2010/main" val="2090361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224B5F-1C4E-4346-997F-06D24E2F55A7}"/>
              </a:ext>
            </a:extLst>
          </p:cNvPr>
          <p:cNvSpPr>
            <a:spLocks noGrp="1"/>
          </p:cNvSpPr>
          <p:nvPr>
            <p:ph type="title"/>
          </p:nvPr>
        </p:nvSpPr>
        <p:spPr/>
        <p:txBody>
          <a:bodyPr/>
          <a:lstStyle/>
          <a:p>
            <a:r>
              <a:rPr lang="tr-TR" dirty="0">
                <a:solidFill>
                  <a:srgbClr val="C00000"/>
                </a:solidFill>
              </a:rPr>
              <a:t>Bölüm Kalite Çalışmaları</a:t>
            </a:r>
          </a:p>
        </p:txBody>
      </p:sp>
      <p:sp>
        <p:nvSpPr>
          <p:cNvPr id="3" name="İçerik Yer Tutucusu 2">
            <a:extLst>
              <a:ext uri="{FF2B5EF4-FFF2-40B4-BE49-F238E27FC236}">
                <a16:creationId xmlns:a16="http://schemas.microsoft.com/office/drawing/2014/main" id="{372C995C-A91C-F54C-9DB8-29D854A2DB7A}"/>
              </a:ext>
            </a:extLst>
          </p:cNvPr>
          <p:cNvSpPr>
            <a:spLocks noGrp="1"/>
          </p:cNvSpPr>
          <p:nvPr>
            <p:ph idx="1"/>
          </p:nvPr>
        </p:nvSpPr>
        <p:spPr/>
        <p:txBody>
          <a:bodyPr>
            <a:normAutofit fontScale="70000" lnSpcReduction="20000"/>
          </a:bodyPr>
          <a:lstStyle/>
          <a:p>
            <a:r>
              <a:rPr lang="tr-TR" dirty="0">
                <a:solidFill>
                  <a:schemeClr val="tx2"/>
                </a:solidFill>
              </a:rPr>
              <a:t>Eğitim ve Öğretim Kapsamında Gerçekleştirilen Çalışmalar</a:t>
            </a:r>
          </a:p>
          <a:p>
            <a:endParaRPr lang="tr-TR" i="1" dirty="0">
              <a:solidFill>
                <a:schemeClr val="tx2"/>
              </a:solidFill>
            </a:endParaRPr>
          </a:p>
          <a:p>
            <a:r>
              <a:rPr lang="tr-TR" i="1" dirty="0">
                <a:solidFill>
                  <a:schemeClr val="tx2"/>
                </a:solidFill>
              </a:rPr>
              <a:t>Program Tasarımı, Değerlendirmesi ve Güncellenmesi</a:t>
            </a:r>
          </a:p>
          <a:p>
            <a:pPr lvl="1"/>
            <a:r>
              <a:rPr lang="tr-TR" i="1" dirty="0">
                <a:solidFill>
                  <a:schemeClr val="tx2"/>
                </a:solidFill>
              </a:rPr>
              <a:t>2023 yılı itibariyle yeni mezuniyet şablonuna geçilmiş, üniversitenin AKTS sistemine geçmesi nedeniyle 2024 yılında şablon tekrar yenilenmiştir. Yeni şablonlarla seçmeli ders sayısı artırılmış ve 3 krediye çıkarılmıştır. Program tasarımları konusunda iç paydaşlardan bölüm kurulu üyelerinden görüş alınmıştır.</a:t>
            </a:r>
          </a:p>
          <a:p>
            <a:r>
              <a:rPr lang="tr-TR" i="1" dirty="0">
                <a:solidFill>
                  <a:schemeClr val="tx2"/>
                </a:solidFill>
              </a:rPr>
              <a:t>Programların Yürütülmesi</a:t>
            </a:r>
          </a:p>
          <a:p>
            <a:pPr lvl="1"/>
            <a:r>
              <a:rPr lang="tr-TR" i="1" dirty="0">
                <a:solidFill>
                  <a:schemeClr val="tx2"/>
                </a:solidFill>
              </a:rPr>
              <a:t>Programların yürütülmesi sürecinde mevcut güz ve bahar yarıyılları ders programları, ders bilgi paketi, program kazanımları ve amaçları ile paydaşlardan gelen istekler dikkate alınmaktadır.</a:t>
            </a:r>
          </a:p>
          <a:p>
            <a:r>
              <a:rPr lang="tr-TR" i="1" dirty="0">
                <a:solidFill>
                  <a:schemeClr val="tx2"/>
                </a:solidFill>
              </a:rPr>
              <a:t>Öğrenme Kaynakları ve Akademik Destek Hizmetleri </a:t>
            </a:r>
          </a:p>
          <a:p>
            <a:pPr lvl="1"/>
            <a:r>
              <a:rPr lang="tr-TR" i="1" dirty="0">
                <a:solidFill>
                  <a:schemeClr val="tx2"/>
                </a:solidFill>
              </a:rPr>
              <a:t>Her yıl düzenli olarak Güz dönemi başında 1. sınıf öğrencilerine yönelik Oryantasyon Programı yapılmaktadır.</a:t>
            </a:r>
          </a:p>
          <a:p>
            <a:r>
              <a:rPr lang="tr-TR" i="1" dirty="0">
                <a:solidFill>
                  <a:schemeClr val="tx2"/>
                </a:solidFill>
              </a:rPr>
              <a:t>Öğretim Kadrosu</a:t>
            </a:r>
          </a:p>
          <a:p>
            <a:pPr lvl="1"/>
            <a:r>
              <a:rPr lang="tr-TR" i="1" dirty="0">
                <a:solidFill>
                  <a:schemeClr val="tx2"/>
                </a:solidFill>
              </a:rPr>
              <a:t>Bölümün artan öğrenci sayısı ve faaliyetlerine bağlı olarak rektörlükten yeni kadro istekleri yapılmaktadır.</a:t>
            </a:r>
          </a:p>
          <a:p>
            <a:pPr lvl="1"/>
            <a:endParaRPr lang="tr-TR" i="1" dirty="0">
              <a:solidFill>
                <a:schemeClr val="tx2"/>
              </a:solidFill>
            </a:endParaRPr>
          </a:p>
        </p:txBody>
      </p:sp>
      <p:cxnSp>
        <p:nvCxnSpPr>
          <p:cNvPr id="5" name="Düz Bağlayıcı 4">
            <a:extLst>
              <a:ext uri="{FF2B5EF4-FFF2-40B4-BE49-F238E27FC236}">
                <a16:creationId xmlns:a16="http://schemas.microsoft.com/office/drawing/2014/main" id="{73B704F3-F328-D14C-8F67-E4FC0E520F6A}"/>
              </a:ext>
            </a:extLst>
          </p:cNvPr>
          <p:cNvCxnSpPr/>
          <p:nvPr/>
        </p:nvCxnSpPr>
        <p:spPr>
          <a:xfrm>
            <a:off x="0" y="6211669"/>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a16="http://schemas.microsoft.com/office/drawing/2014/main" id="{55585E18-C281-DB4F-AF51-C36808DBC175}"/>
              </a:ext>
            </a:extLst>
          </p:cNvPr>
          <p:cNvSpPr txBox="1"/>
          <p:nvPr/>
        </p:nvSpPr>
        <p:spPr>
          <a:xfrm>
            <a:off x="0" y="6211669"/>
            <a:ext cx="4714504" cy="492443"/>
          </a:xfrm>
          <a:prstGeom prst="rect">
            <a:avLst/>
          </a:prstGeom>
          <a:noFill/>
        </p:spPr>
        <p:txBody>
          <a:bodyPr wrap="square" rtlCol="0">
            <a:spAutoFit/>
          </a:bodyPr>
          <a:lstStyle/>
          <a:p>
            <a:r>
              <a:rPr lang="tr-TR" sz="2600" dirty="0">
                <a:solidFill>
                  <a:schemeClr val="tx2"/>
                </a:solidFill>
              </a:rPr>
              <a:t>İktisat Bölümü</a:t>
            </a:r>
          </a:p>
        </p:txBody>
      </p:sp>
      <p:sp>
        <p:nvSpPr>
          <p:cNvPr id="8" name="Metin kutusu 7">
            <a:extLst>
              <a:ext uri="{FF2B5EF4-FFF2-40B4-BE49-F238E27FC236}">
                <a16:creationId xmlns:a16="http://schemas.microsoft.com/office/drawing/2014/main" id="{C4DCF8AF-E939-804D-8424-CFDE0B194602}"/>
              </a:ext>
            </a:extLst>
          </p:cNvPr>
          <p:cNvSpPr txBox="1"/>
          <p:nvPr/>
        </p:nvSpPr>
        <p:spPr>
          <a:xfrm>
            <a:off x="7477496" y="6211668"/>
            <a:ext cx="4714504" cy="492443"/>
          </a:xfrm>
          <a:prstGeom prst="rect">
            <a:avLst/>
          </a:prstGeom>
          <a:noFill/>
        </p:spPr>
        <p:txBody>
          <a:bodyPr wrap="square" rtlCol="0">
            <a:spAutoFit/>
          </a:bodyPr>
          <a:lstStyle/>
          <a:p>
            <a:pPr algn="r"/>
            <a:r>
              <a:rPr lang="tr-TR" sz="2600" dirty="0">
                <a:solidFill>
                  <a:schemeClr val="tx2"/>
                </a:solidFill>
              </a:rPr>
              <a:t>7</a:t>
            </a:r>
          </a:p>
        </p:txBody>
      </p:sp>
      <p:pic>
        <p:nvPicPr>
          <p:cNvPr id="9" name="Resim 8"/>
          <p:cNvPicPr>
            <a:picLocks noChangeAspect="1"/>
          </p:cNvPicPr>
          <p:nvPr/>
        </p:nvPicPr>
        <p:blipFill>
          <a:blip r:embed="rId2"/>
          <a:stretch>
            <a:fillRect/>
          </a:stretch>
        </p:blipFill>
        <p:spPr>
          <a:xfrm>
            <a:off x="10059910" y="482309"/>
            <a:ext cx="1457327" cy="1457327"/>
          </a:xfrm>
          <a:prstGeom prst="rect">
            <a:avLst/>
          </a:prstGeom>
        </p:spPr>
      </p:pic>
    </p:spTree>
    <p:extLst>
      <p:ext uri="{BB962C8B-B14F-4D97-AF65-F5344CB8AC3E}">
        <p14:creationId xmlns:p14="http://schemas.microsoft.com/office/powerpoint/2010/main" val="1271137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224B5F-1C4E-4346-997F-06D24E2F55A7}"/>
              </a:ext>
            </a:extLst>
          </p:cNvPr>
          <p:cNvSpPr>
            <a:spLocks noGrp="1"/>
          </p:cNvSpPr>
          <p:nvPr>
            <p:ph type="title"/>
          </p:nvPr>
        </p:nvSpPr>
        <p:spPr/>
        <p:txBody>
          <a:bodyPr/>
          <a:lstStyle/>
          <a:p>
            <a:r>
              <a:rPr lang="tr-TR" dirty="0">
                <a:solidFill>
                  <a:srgbClr val="C00000"/>
                </a:solidFill>
              </a:rPr>
              <a:t>Bölüm Kalite Çalışmaları</a:t>
            </a:r>
          </a:p>
        </p:txBody>
      </p:sp>
      <p:sp>
        <p:nvSpPr>
          <p:cNvPr id="3" name="İçerik Yer Tutucusu 2">
            <a:extLst>
              <a:ext uri="{FF2B5EF4-FFF2-40B4-BE49-F238E27FC236}">
                <a16:creationId xmlns:a16="http://schemas.microsoft.com/office/drawing/2014/main" id="{372C995C-A91C-F54C-9DB8-29D854A2DB7A}"/>
              </a:ext>
            </a:extLst>
          </p:cNvPr>
          <p:cNvSpPr>
            <a:spLocks noGrp="1"/>
          </p:cNvSpPr>
          <p:nvPr>
            <p:ph idx="1"/>
          </p:nvPr>
        </p:nvSpPr>
        <p:spPr/>
        <p:txBody>
          <a:bodyPr>
            <a:normAutofit fontScale="92500" lnSpcReduction="20000"/>
          </a:bodyPr>
          <a:lstStyle/>
          <a:p>
            <a:r>
              <a:rPr lang="tr-TR" dirty="0">
                <a:solidFill>
                  <a:schemeClr val="tx2"/>
                </a:solidFill>
              </a:rPr>
              <a:t>Araştırma ve Geliştirme Kapsamında Gerçekleştirilen Çalışmalar</a:t>
            </a:r>
          </a:p>
          <a:p>
            <a:endParaRPr lang="tr-TR" dirty="0">
              <a:solidFill>
                <a:schemeClr val="tx2"/>
              </a:solidFill>
            </a:endParaRPr>
          </a:p>
          <a:p>
            <a:r>
              <a:rPr lang="tr-TR" i="1" dirty="0">
                <a:solidFill>
                  <a:schemeClr val="tx2"/>
                </a:solidFill>
              </a:rPr>
              <a:t>Araştırma Süreçlerinin Yönetimi ve Araştırma Kaynakları</a:t>
            </a:r>
          </a:p>
          <a:p>
            <a:pPr lvl="1"/>
            <a:r>
              <a:rPr lang="tr-TR" i="1" dirty="0">
                <a:solidFill>
                  <a:schemeClr val="tx2"/>
                </a:solidFill>
              </a:rPr>
              <a:t>Bölüm öğretim elemanları kendi çalışma alanlarında ulusal ve uluslararası düzeyde araştırma faaliyetleri yapmaktadırlar..</a:t>
            </a:r>
          </a:p>
          <a:p>
            <a:r>
              <a:rPr lang="tr-TR" i="1" dirty="0">
                <a:solidFill>
                  <a:schemeClr val="tx2"/>
                </a:solidFill>
              </a:rPr>
              <a:t>Araştırma Yetkinliği, İş Birlikleri ve Destekler</a:t>
            </a:r>
          </a:p>
          <a:p>
            <a:pPr lvl="1"/>
            <a:r>
              <a:rPr lang="tr-TR" i="1" dirty="0">
                <a:solidFill>
                  <a:schemeClr val="tx2"/>
                </a:solidFill>
              </a:rPr>
              <a:t>İktisat bölümü öğretim elemanlarından Arş. Gör. Dr. Yılmaz KÖPRÜCÜ post-</a:t>
            </a:r>
            <a:r>
              <a:rPr lang="tr-TR" i="1" dirty="0" err="1">
                <a:solidFill>
                  <a:schemeClr val="tx2"/>
                </a:solidFill>
              </a:rPr>
              <a:t>doc</a:t>
            </a:r>
            <a:r>
              <a:rPr lang="tr-TR" i="1" dirty="0">
                <a:solidFill>
                  <a:schemeClr val="tx2"/>
                </a:solidFill>
              </a:rPr>
              <a:t> çalışmaları kapsamında Ağustos 2023 - Temmuz 2024 tarihleri arasında TÜBİTAK 2219 projesi desteğiyle Amerika Birleşik Devletleri'nde bulunan </a:t>
            </a:r>
            <a:r>
              <a:rPr lang="tr-TR" i="1" dirty="0" err="1">
                <a:solidFill>
                  <a:schemeClr val="tx2"/>
                </a:solidFill>
              </a:rPr>
              <a:t>University</a:t>
            </a:r>
            <a:r>
              <a:rPr lang="tr-TR" i="1" dirty="0">
                <a:solidFill>
                  <a:schemeClr val="tx2"/>
                </a:solidFill>
              </a:rPr>
              <a:t> of Florida'ya gitmiştir.</a:t>
            </a:r>
          </a:p>
          <a:p>
            <a:r>
              <a:rPr lang="tr-TR" i="1" dirty="0">
                <a:solidFill>
                  <a:schemeClr val="tx2"/>
                </a:solidFill>
              </a:rPr>
              <a:t>Araştırma Performansı</a:t>
            </a:r>
          </a:p>
          <a:p>
            <a:pPr lvl="1"/>
            <a:r>
              <a:rPr lang="tr-TR" i="1" dirty="0">
                <a:solidFill>
                  <a:schemeClr val="tx2"/>
                </a:solidFill>
              </a:rPr>
              <a:t>Bölüm öğretim elemanlarından bazıları yıllardır akademik teşvik desteği almaktadırlar. Yapılan akademik çalışmalar ESOGÜ AVESİS üzerinden duyurulmaktadır..</a:t>
            </a:r>
          </a:p>
          <a:p>
            <a:pPr lvl="1"/>
            <a:endParaRPr lang="tr-TR" i="1" dirty="0">
              <a:solidFill>
                <a:schemeClr val="tx2"/>
              </a:solidFill>
            </a:endParaRPr>
          </a:p>
          <a:p>
            <a:pPr marL="0" indent="0">
              <a:buNone/>
            </a:pPr>
            <a:endParaRPr lang="tr-TR" dirty="0">
              <a:solidFill>
                <a:schemeClr val="tx2"/>
              </a:solidFill>
            </a:endParaRPr>
          </a:p>
        </p:txBody>
      </p:sp>
      <p:cxnSp>
        <p:nvCxnSpPr>
          <p:cNvPr id="5" name="Düz Bağlayıcı 4">
            <a:extLst>
              <a:ext uri="{FF2B5EF4-FFF2-40B4-BE49-F238E27FC236}">
                <a16:creationId xmlns:a16="http://schemas.microsoft.com/office/drawing/2014/main" id="{73B704F3-F328-D14C-8F67-E4FC0E520F6A}"/>
              </a:ext>
            </a:extLst>
          </p:cNvPr>
          <p:cNvCxnSpPr/>
          <p:nvPr/>
        </p:nvCxnSpPr>
        <p:spPr>
          <a:xfrm>
            <a:off x="0" y="6211669"/>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a16="http://schemas.microsoft.com/office/drawing/2014/main" id="{55585E18-C281-DB4F-AF51-C36808DBC175}"/>
              </a:ext>
            </a:extLst>
          </p:cNvPr>
          <p:cNvSpPr txBox="1"/>
          <p:nvPr/>
        </p:nvSpPr>
        <p:spPr>
          <a:xfrm>
            <a:off x="0" y="6211669"/>
            <a:ext cx="4714504" cy="492443"/>
          </a:xfrm>
          <a:prstGeom prst="rect">
            <a:avLst/>
          </a:prstGeom>
          <a:noFill/>
        </p:spPr>
        <p:txBody>
          <a:bodyPr wrap="square" rtlCol="0">
            <a:spAutoFit/>
          </a:bodyPr>
          <a:lstStyle/>
          <a:p>
            <a:r>
              <a:rPr lang="tr-TR" sz="2600" dirty="0">
                <a:solidFill>
                  <a:schemeClr val="tx2"/>
                </a:solidFill>
              </a:rPr>
              <a:t>İktisat Bölümü</a:t>
            </a:r>
          </a:p>
        </p:txBody>
      </p:sp>
      <p:sp>
        <p:nvSpPr>
          <p:cNvPr id="8" name="Metin kutusu 7">
            <a:extLst>
              <a:ext uri="{FF2B5EF4-FFF2-40B4-BE49-F238E27FC236}">
                <a16:creationId xmlns:a16="http://schemas.microsoft.com/office/drawing/2014/main" id="{C4DCF8AF-E939-804D-8424-CFDE0B194602}"/>
              </a:ext>
            </a:extLst>
          </p:cNvPr>
          <p:cNvSpPr txBox="1"/>
          <p:nvPr/>
        </p:nvSpPr>
        <p:spPr>
          <a:xfrm>
            <a:off x="7477496" y="6211668"/>
            <a:ext cx="4714504" cy="492443"/>
          </a:xfrm>
          <a:prstGeom prst="rect">
            <a:avLst/>
          </a:prstGeom>
          <a:noFill/>
        </p:spPr>
        <p:txBody>
          <a:bodyPr wrap="square" rtlCol="0">
            <a:spAutoFit/>
          </a:bodyPr>
          <a:lstStyle/>
          <a:p>
            <a:pPr algn="r"/>
            <a:r>
              <a:rPr lang="tr-TR" sz="2600" dirty="0">
                <a:solidFill>
                  <a:schemeClr val="tx2"/>
                </a:solidFill>
              </a:rPr>
              <a:t>8</a:t>
            </a:r>
          </a:p>
        </p:txBody>
      </p:sp>
      <p:pic>
        <p:nvPicPr>
          <p:cNvPr id="9" name="Resim 8"/>
          <p:cNvPicPr>
            <a:picLocks noChangeAspect="1"/>
          </p:cNvPicPr>
          <p:nvPr/>
        </p:nvPicPr>
        <p:blipFill>
          <a:blip r:embed="rId2"/>
          <a:stretch>
            <a:fillRect/>
          </a:stretch>
        </p:blipFill>
        <p:spPr>
          <a:xfrm>
            <a:off x="10059910" y="482309"/>
            <a:ext cx="1457327" cy="1457327"/>
          </a:xfrm>
          <a:prstGeom prst="rect">
            <a:avLst/>
          </a:prstGeom>
        </p:spPr>
      </p:pic>
    </p:spTree>
    <p:extLst>
      <p:ext uri="{BB962C8B-B14F-4D97-AF65-F5344CB8AC3E}">
        <p14:creationId xmlns:p14="http://schemas.microsoft.com/office/powerpoint/2010/main" val="2628449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2D4AB6-4F71-6056-89E5-F1261F53AC47}"/>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2D10F6BF-3B68-95B2-DAC8-B438933A04D7}"/>
              </a:ext>
            </a:extLst>
          </p:cNvPr>
          <p:cNvSpPr>
            <a:spLocks noGrp="1"/>
          </p:cNvSpPr>
          <p:nvPr>
            <p:ph type="title"/>
          </p:nvPr>
        </p:nvSpPr>
        <p:spPr/>
        <p:txBody>
          <a:bodyPr/>
          <a:lstStyle/>
          <a:p>
            <a:r>
              <a:rPr lang="tr-TR" dirty="0">
                <a:solidFill>
                  <a:srgbClr val="C00000"/>
                </a:solidFill>
              </a:rPr>
              <a:t>Bölüm Kalite Çalışmaları</a:t>
            </a:r>
          </a:p>
        </p:txBody>
      </p:sp>
      <p:sp>
        <p:nvSpPr>
          <p:cNvPr id="3" name="İçerik Yer Tutucusu 2">
            <a:extLst>
              <a:ext uri="{FF2B5EF4-FFF2-40B4-BE49-F238E27FC236}">
                <a16:creationId xmlns:a16="http://schemas.microsoft.com/office/drawing/2014/main" id="{707E9ED2-741C-80F5-D8D0-BB4BCF135E94}"/>
              </a:ext>
            </a:extLst>
          </p:cNvPr>
          <p:cNvSpPr>
            <a:spLocks noGrp="1"/>
          </p:cNvSpPr>
          <p:nvPr>
            <p:ph sz="half" idx="1"/>
          </p:nvPr>
        </p:nvSpPr>
        <p:spPr/>
        <p:txBody>
          <a:bodyPr>
            <a:normAutofit/>
          </a:bodyPr>
          <a:lstStyle/>
          <a:p>
            <a:r>
              <a:rPr lang="tr-TR" dirty="0">
                <a:solidFill>
                  <a:schemeClr val="tx2"/>
                </a:solidFill>
              </a:rPr>
              <a:t>2023</a:t>
            </a:r>
          </a:p>
          <a:p>
            <a:pPr lvl="1"/>
            <a:endParaRPr lang="tr-TR" i="1" dirty="0">
              <a:solidFill>
                <a:schemeClr val="tx2"/>
              </a:solidFill>
            </a:endParaRPr>
          </a:p>
          <a:p>
            <a:pPr lvl="1"/>
            <a:endParaRPr lang="tr-TR" i="1" dirty="0">
              <a:solidFill>
                <a:schemeClr val="tx2"/>
              </a:solidFill>
            </a:endParaRPr>
          </a:p>
          <a:p>
            <a:pPr marL="0" indent="0">
              <a:buNone/>
            </a:pPr>
            <a:endParaRPr lang="tr-TR" dirty="0">
              <a:solidFill>
                <a:schemeClr val="tx2"/>
              </a:solidFill>
            </a:endParaRPr>
          </a:p>
        </p:txBody>
      </p:sp>
      <p:cxnSp>
        <p:nvCxnSpPr>
          <p:cNvPr id="5" name="Düz Bağlayıcı 4">
            <a:extLst>
              <a:ext uri="{FF2B5EF4-FFF2-40B4-BE49-F238E27FC236}">
                <a16:creationId xmlns:a16="http://schemas.microsoft.com/office/drawing/2014/main" id="{0F296C63-4E1A-99D8-34FE-EEF727863FC9}"/>
              </a:ext>
            </a:extLst>
          </p:cNvPr>
          <p:cNvCxnSpPr/>
          <p:nvPr/>
        </p:nvCxnSpPr>
        <p:spPr>
          <a:xfrm>
            <a:off x="0" y="6211669"/>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Metin kutusu 5">
            <a:extLst>
              <a:ext uri="{FF2B5EF4-FFF2-40B4-BE49-F238E27FC236}">
                <a16:creationId xmlns:a16="http://schemas.microsoft.com/office/drawing/2014/main" id="{78F95348-09FF-03EA-6855-18C47FDB0460}"/>
              </a:ext>
            </a:extLst>
          </p:cNvPr>
          <p:cNvSpPr txBox="1"/>
          <p:nvPr/>
        </p:nvSpPr>
        <p:spPr>
          <a:xfrm>
            <a:off x="0" y="6211669"/>
            <a:ext cx="4714504" cy="492443"/>
          </a:xfrm>
          <a:prstGeom prst="rect">
            <a:avLst/>
          </a:prstGeom>
          <a:noFill/>
        </p:spPr>
        <p:txBody>
          <a:bodyPr wrap="square" rtlCol="0">
            <a:spAutoFit/>
          </a:bodyPr>
          <a:lstStyle/>
          <a:p>
            <a:r>
              <a:rPr lang="tr-TR" sz="2600" dirty="0">
                <a:solidFill>
                  <a:schemeClr val="tx2"/>
                </a:solidFill>
              </a:rPr>
              <a:t>İktisat Bölümü</a:t>
            </a:r>
          </a:p>
        </p:txBody>
      </p:sp>
      <p:sp>
        <p:nvSpPr>
          <p:cNvPr id="8" name="Metin kutusu 7">
            <a:extLst>
              <a:ext uri="{FF2B5EF4-FFF2-40B4-BE49-F238E27FC236}">
                <a16:creationId xmlns:a16="http://schemas.microsoft.com/office/drawing/2014/main" id="{D45C2EBB-E560-BA2A-3EFA-DCEA0D02E93A}"/>
              </a:ext>
            </a:extLst>
          </p:cNvPr>
          <p:cNvSpPr txBox="1"/>
          <p:nvPr/>
        </p:nvSpPr>
        <p:spPr>
          <a:xfrm>
            <a:off x="7477496" y="6211668"/>
            <a:ext cx="4714504" cy="492443"/>
          </a:xfrm>
          <a:prstGeom prst="rect">
            <a:avLst/>
          </a:prstGeom>
          <a:noFill/>
        </p:spPr>
        <p:txBody>
          <a:bodyPr wrap="square" rtlCol="0">
            <a:spAutoFit/>
          </a:bodyPr>
          <a:lstStyle/>
          <a:p>
            <a:pPr algn="r"/>
            <a:r>
              <a:rPr lang="tr-TR" sz="2600" dirty="0">
                <a:solidFill>
                  <a:schemeClr val="tx2"/>
                </a:solidFill>
              </a:rPr>
              <a:t>8</a:t>
            </a:r>
          </a:p>
        </p:txBody>
      </p:sp>
      <p:pic>
        <p:nvPicPr>
          <p:cNvPr id="9" name="Resim 8">
            <a:extLst>
              <a:ext uri="{FF2B5EF4-FFF2-40B4-BE49-F238E27FC236}">
                <a16:creationId xmlns:a16="http://schemas.microsoft.com/office/drawing/2014/main" id="{BBA0F8D7-0882-16E3-F7BD-B55EFD9E82F4}"/>
              </a:ext>
            </a:extLst>
          </p:cNvPr>
          <p:cNvPicPr>
            <a:picLocks noChangeAspect="1"/>
          </p:cNvPicPr>
          <p:nvPr/>
        </p:nvPicPr>
        <p:blipFill>
          <a:blip r:embed="rId2"/>
          <a:stretch>
            <a:fillRect/>
          </a:stretch>
        </p:blipFill>
        <p:spPr>
          <a:xfrm>
            <a:off x="10059910" y="482309"/>
            <a:ext cx="1457327" cy="1457327"/>
          </a:xfrm>
          <a:prstGeom prst="rect">
            <a:avLst/>
          </a:prstGeom>
        </p:spPr>
      </p:pic>
      <p:graphicFrame>
        <p:nvGraphicFramePr>
          <p:cNvPr id="12" name="İçerik Yer Tutucusu 6">
            <a:extLst>
              <a:ext uri="{FF2B5EF4-FFF2-40B4-BE49-F238E27FC236}">
                <a16:creationId xmlns:a16="http://schemas.microsoft.com/office/drawing/2014/main" id="{07B2CB9E-CE60-503C-A007-DDA61FE3C4C0}"/>
              </a:ext>
            </a:extLst>
          </p:cNvPr>
          <p:cNvGraphicFramePr>
            <a:graphicFrameLocks noGrp="1"/>
          </p:cNvGraphicFramePr>
          <p:nvPr>
            <p:ph sz="half" idx="2"/>
            <p:extLst>
              <p:ext uri="{D42A27DB-BD31-4B8C-83A1-F6EECF244321}">
                <p14:modId xmlns:p14="http://schemas.microsoft.com/office/powerpoint/2010/main" val="115736418"/>
              </p:ext>
            </p:extLst>
          </p:nvPr>
        </p:nvGraphicFramePr>
        <p:xfrm>
          <a:off x="544646" y="2512394"/>
          <a:ext cx="10950307" cy="3312332"/>
        </p:xfrm>
        <a:graphic>
          <a:graphicData uri="http://schemas.openxmlformats.org/drawingml/2006/table">
            <a:tbl>
              <a:tblPr>
                <a:tableStyleId>{5C22544A-7EE6-4342-B048-85BDC9FD1C3A}</a:tableStyleId>
              </a:tblPr>
              <a:tblGrid>
                <a:gridCol w="849002">
                  <a:extLst>
                    <a:ext uri="{9D8B030D-6E8A-4147-A177-3AD203B41FA5}">
                      <a16:colId xmlns:a16="http://schemas.microsoft.com/office/drawing/2014/main" val="9662192"/>
                    </a:ext>
                  </a:extLst>
                </a:gridCol>
                <a:gridCol w="533457">
                  <a:extLst>
                    <a:ext uri="{9D8B030D-6E8A-4147-A177-3AD203B41FA5}">
                      <a16:colId xmlns:a16="http://schemas.microsoft.com/office/drawing/2014/main" val="3015913814"/>
                    </a:ext>
                  </a:extLst>
                </a:gridCol>
                <a:gridCol w="397818">
                  <a:extLst>
                    <a:ext uri="{9D8B030D-6E8A-4147-A177-3AD203B41FA5}">
                      <a16:colId xmlns:a16="http://schemas.microsoft.com/office/drawing/2014/main" val="3420174800"/>
                    </a:ext>
                  </a:extLst>
                </a:gridCol>
                <a:gridCol w="368709">
                  <a:extLst>
                    <a:ext uri="{9D8B030D-6E8A-4147-A177-3AD203B41FA5}">
                      <a16:colId xmlns:a16="http://schemas.microsoft.com/office/drawing/2014/main" val="1116895318"/>
                    </a:ext>
                  </a:extLst>
                </a:gridCol>
                <a:gridCol w="413043">
                  <a:extLst>
                    <a:ext uri="{9D8B030D-6E8A-4147-A177-3AD203B41FA5}">
                      <a16:colId xmlns:a16="http://schemas.microsoft.com/office/drawing/2014/main" val="3480337446"/>
                    </a:ext>
                  </a:extLst>
                </a:gridCol>
                <a:gridCol w="533658">
                  <a:extLst>
                    <a:ext uri="{9D8B030D-6E8A-4147-A177-3AD203B41FA5}">
                      <a16:colId xmlns:a16="http://schemas.microsoft.com/office/drawing/2014/main" val="658635208"/>
                    </a:ext>
                  </a:extLst>
                </a:gridCol>
                <a:gridCol w="548883">
                  <a:extLst>
                    <a:ext uri="{9D8B030D-6E8A-4147-A177-3AD203B41FA5}">
                      <a16:colId xmlns:a16="http://schemas.microsoft.com/office/drawing/2014/main" val="2083614655"/>
                    </a:ext>
                  </a:extLst>
                </a:gridCol>
                <a:gridCol w="504549">
                  <a:extLst>
                    <a:ext uri="{9D8B030D-6E8A-4147-A177-3AD203B41FA5}">
                      <a16:colId xmlns:a16="http://schemas.microsoft.com/office/drawing/2014/main" val="1062364719"/>
                    </a:ext>
                  </a:extLst>
                </a:gridCol>
                <a:gridCol w="431778">
                  <a:extLst>
                    <a:ext uri="{9D8B030D-6E8A-4147-A177-3AD203B41FA5}">
                      <a16:colId xmlns:a16="http://schemas.microsoft.com/office/drawing/2014/main" val="2964746224"/>
                    </a:ext>
                  </a:extLst>
                </a:gridCol>
                <a:gridCol w="470589">
                  <a:extLst>
                    <a:ext uri="{9D8B030D-6E8A-4147-A177-3AD203B41FA5}">
                      <a16:colId xmlns:a16="http://schemas.microsoft.com/office/drawing/2014/main" val="343475390"/>
                    </a:ext>
                  </a:extLst>
                </a:gridCol>
                <a:gridCol w="470589">
                  <a:extLst>
                    <a:ext uri="{9D8B030D-6E8A-4147-A177-3AD203B41FA5}">
                      <a16:colId xmlns:a16="http://schemas.microsoft.com/office/drawing/2014/main" val="255107523"/>
                    </a:ext>
                  </a:extLst>
                </a:gridCol>
                <a:gridCol w="465737">
                  <a:extLst>
                    <a:ext uri="{9D8B030D-6E8A-4147-A177-3AD203B41FA5}">
                      <a16:colId xmlns:a16="http://schemas.microsoft.com/office/drawing/2014/main" val="4083392955"/>
                    </a:ext>
                  </a:extLst>
                </a:gridCol>
                <a:gridCol w="1054345">
                  <a:extLst>
                    <a:ext uri="{9D8B030D-6E8A-4147-A177-3AD203B41FA5}">
                      <a16:colId xmlns:a16="http://schemas.microsoft.com/office/drawing/2014/main" val="518933314"/>
                    </a:ext>
                  </a:extLst>
                </a:gridCol>
                <a:gridCol w="431778">
                  <a:extLst>
                    <a:ext uri="{9D8B030D-6E8A-4147-A177-3AD203B41FA5}">
                      <a16:colId xmlns:a16="http://schemas.microsoft.com/office/drawing/2014/main" val="2833127048"/>
                    </a:ext>
                  </a:extLst>
                </a:gridCol>
                <a:gridCol w="475441">
                  <a:extLst>
                    <a:ext uri="{9D8B030D-6E8A-4147-A177-3AD203B41FA5}">
                      <a16:colId xmlns:a16="http://schemas.microsoft.com/office/drawing/2014/main" val="1806584053"/>
                    </a:ext>
                  </a:extLst>
                </a:gridCol>
                <a:gridCol w="470589">
                  <a:extLst>
                    <a:ext uri="{9D8B030D-6E8A-4147-A177-3AD203B41FA5}">
                      <a16:colId xmlns:a16="http://schemas.microsoft.com/office/drawing/2014/main" val="4268878786"/>
                    </a:ext>
                  </a:extLst>
                </a:gridCol>
                <a:gridCol w="748248">
                  <a:extLst>
                    <a:ext uri="{9D8B030D-6E8A-4147-A177-3AD203B41FA5}">
                      <a16:colId xmlns:a16="http://schemas.microsoft.com/office/drawing/2014/main" val="2603779929"/>
                    </a:ext>
                  </a:extLst>
                </a:gridCol>
                <a:gridCol w="870025">
                  <a:extLst>
                    <a:ext uri="{9D8B030D-6E8A-4147-A177-3AD203B41FA5}">
                      <a16:colId xmlns:a16="http://schemas.microsoft.com/office/drawing/2014/main" val="3319686165"/>
                    </a:ext>
                  </a:extLst>
                </a:gridCol>
                <a:gridCol w="470589">
                  <a:extLst>
                    <a:ext uri="{9D8B030D-6E8A-4147-A177-3AD203B41FA5}">
                      <a16:colId xmlns:a16="http://schemas.microsoft.com/office/drawing/2014/main" val="581877182"/>
                    </a:ext>
                  </a:extLst>
                </a:gridCol>
                <a:gridCol w="441480">
                  <a:extLst>
                    <a:ext uri="{9D8B030D-6E8A-4147-A177-3AD203B41FA5}">
                      <a16:colId xmlns:a16="http://schemas.microsoft.com/office/drawing/2014/main" val="3627813936"/>
                    </a:ext>
                  </a:extLst>
                </a:gridCol>
              </a:tblGrid>
              <a:tr h="782253">
                <a:tc rowSpan="3">
                  <a:txBody>
                    <a:bodyPr/>
                    <a:lstStyle/>
                    <a:p>
                      <a:pPr algn="l" fontAlgn="ctr"/>
                      <a:r>
                        <a:rPr lang="tr-TR" sz="1200" u="none" strike="noStrike">
                          <a:effectLst/>
                        </a:rPr>
                        <a:t>Birim Adı</a:t>
                      </a:r>
                      <a:endParaRPr lang="tr-TR" sz="1200" b="1" i="0" u="none" strike="noStrike">
                        <a:solidFill>
                          <a:srgbClr val="000000"/>
                        </a:solidFill>
                        <a:effectLst/>
                        <a:latin typeface="Times New Roman" panose="02020603050405020304" pitchFamily="18" charset="0"/>
                      </a:endParaRPr>
                    </a:p>
                  </a:txBody>
                  <a:tcPr marL="117923" marR="2621" marT="2621" marB="0" anchor="ctr"/>
                </a:tc>
                <a:tc gridSpan="3">
                  <a:txBody>
                    <a:bodyPr/>
                    <a:lstStyle/>
                    <a:p>
                      <a:pPr algn="l" fontAlgn="t"/>
                      <a:r>
                        <a:rPr lang="tr-TR" sz="1200" u="none" strike="noStrike">
                          <a:effectLst/>
                        </a:rPr>
                        <a:t>Yayın Sayısı</a:t>
                      </a:r>
                      <a:endParaRPr lang="tr-TR" sz="1200" b="1" i="0" u="none" strike="noStrike">
                        <a:solidFill>
                          <a:srgbClr val="000000"/>
                        </a:solidFill>
                        <a:effectLst/>
                        <a:latin typeface="Times New Roman" panose="02020603050405020304" pitchFamily="18" charset="0"/>
                      </a:endParaRPr>
                    </a:p>
                  </a:txBody>
                  <a:tcPr marL="165092" marR="2621" marT="2621" marB="0"/>
                </a:tc>
                <a:tc hMerge="1">
                  <a:txBody>
                    <a:bodyPr/>
                    <a:lstStyle/>
                    <a:p>
                      <a:endParaRPr lang="tr-TR"/>
                    </a:p>
                  </a:txBody>
                  <a:tcPr/>
                </a:tc>
                <a:tc hMerge="1">
                  <a:txBody>
                    <a:bodyPr/>
                    <a:lstStyle/>
                    <a:p>
                      <a:endParaRPr lang="tr-TR"/>
                    </a:p>
                  </a:txBody>
                  <a:tcPr/>
                </a:tc>
                <a:tc gridSpan="2">
                  <a:txBody>
                    <a:bodyPr/>
                    <a:lstStyle/>
                    <a:p>
                      <a:pPr algn="l" fontAlgn="t"/>
                      <a:r>
                        <a:rPr lang="tr-TR" sz="1200" u="none" strike="noStrike">
                          <a:effectLst/>
                        </a:rPr>
                        <a:t>Bildiri Sayısı</a:t>
                      </a:r>
                      <a:endParaRPr lang="tr-TR" sz="1200" b="1" i="0" u="none" strike="noStrike">
                        <a:solidFill>
                          <a:srgbClr val="000000"/>
                        </a:solidFill>
                        <a:effectLst/>
                        <a:latin typeface="Times New Roman" panose="02020603050405020304" pitchFamily="18" charset="0"/>
                      </a:endParaRPr>
                    </a:p>
                  </a:txBody>
                  <a:tcPr marL="94338" marR="2621" marT="2621" marB="0"/>
                </a:tc>
                <a:tc hMerge="1">
                  <a:txBody>
                    <a:bodyPr/>
                    <a:lstStyle/>
                    <a:p>
                      <a:endParaRPr lang="tr-TR"/>
                    </a:p>
                  </a:txBody>
                  <a:tcPr/>
                </a:tc>
                <a:tc gridSpan="2">
                  <a:txBody>
                    <a:bodyPr/>
                    <a:lstStyle/>
                    <a:p>
                      <a:pPr algn="l" fontAlgn="t"/>
                      <a:r>
                        <a:rPr lang="tr-TR" sz="1200" u="none" strike="noStrike">
                          <a:effectLst/>
                        </a:rPr>
                        <a:t>Poster Sayısı</a:t>
                      </a:r>
                      <a:endParaRPr lang="tr-TR" sz="1200" b="1" i="0" u="none" strike="noStrike">
                        <a:solidFill>
                          <a:srgbClr val="000000"/>
                        </a:solidFill>
                        <a:effectLst/>
                        <a:latin typeface="Times New Roman" panose="02020603050405020304" pitchFamily="18" charset="0"/>
                      </a:endParaRPr>
                    </a:p>
                  </a:txBody>
                  <a:tcPr marL="94338" marR="2621" marT="2621" marB="0"/>
                </a:tc>
                <a:tc hMerge="1">
                  <a:txBody>
                    <a:bodyPr/>
                    <a:lstStyle/>
                    <a:p>
                      <a:endParaRPr lang="tr-TR"/>
                    </a:p>
                  </a:txBody>
                  <a:tcPr/>
                </a:tc>
                <a:tc gridSpan="2">
                  <a:txBody>
                    <a:bodyPr/>
                    <a:lstStyle/>
                    <a:p>
                      <a:pPr algn="l" fontAlgn="t"/>
                      <a:r>
                        <a:rPr lang="tr-TR" sz="1200" u="none" strike="noStrike">
                          <a:effectLst/>
                        </a:rPr>
                        <a:t>Kitap Sayısı</a:t>
                      </a:r>
                      <a:endParaRPr lang="tr-TR" sz="1200" b="1" i="0" u="none" strike="noStrike">
                        <a:solidFill>
                          <a:srgbClr val="000000"/>
                        </a:solidFill>
                        <a:effectLst/>
                        <a:latin typeface="Times New Roman" panose="02020603050405020304" pitchFamily="18" charset="0"/>
                      </a:endParaRPr>
                    </a:p>
                  </a:txBody>
                  <a:tcPr marL="94338" marR="2621" marT="2621" marB="0"/>
                </a:tc>
                <a:tc hMerge="1">
                  <a:txBody>
                    <a:bodyPr/>
                    <a:lstStyle/>
                    <a:p>
                      <a:endParaRPr lang="tr-TR"/>
                    </a:p>
                  </a:txBody>
                  <a:tcPr/>
                </a:tc>
                <a:tc gridSpan="2">
                  <a:txBody>
                    <a:bodyPr/>
                    <a:lstStyle/>
                    <a:p>
                      <a:pPr algn="l" fontAlgn="t"/>
                      <a:r>
                        <a:rPr lang="tr-TR" sz="1200" u="none" strike="noStrike">
                          <a:effectLst/>
                        </a:rPr>
                        <a:t>Kitap Bölümü Sayısı</a:t>
                      </a:r>
                      <a:endParaRPr lang="tr-TR" sz="1200" b="1" i="0" u="none" strike="noStrike">
                        <a:solidFill>
                          <a:srgbClr val="000000"/>
                        </a:solidFill>
                        <a:effectLst/>
                        <a:latin typeface="Times New Roman" panose="02020603050405020304" pitchFamily="18" charset="0"/>
                      </a:endParaRPr>
                    </a:p>
                  </a:txBody>
                  <a:tcPr marL="47169" marR="2621" marT="2621" marB="0"/>
                </a:tc>
                <a:tc hMerge="1">
                  <a:txBody>
                    <a:bodyPr/>
                    <a:lstStyle/>
                    <a:p>
                      <a:endParaRPr lang="tr-TR"/>
                    </a:p>
                  </a:txBody>
                  <a:tcPr/>
                </a:tc>
                <a:tc gridSpan="4">
                  <a:txBody>
                    <a:bodyPr/>
                    <a:lstStyle/>
                    <a:p>
                      <a:pPr algn="l" fontAlgn="t"/>
                      <a:r>
                        <a:rPr lang="tr-TR" sz="1200" u="none" strike="noStrike" dirty="0">
                          <a:effectLst/>
                        </a:rPr>
                        <a:t>Alınan Ödül Sayısı</a:t>
                      </a:r>
                      <a:endParaRPr lang="tr-TR" sz="1200" b="1" i="0" u="none" strike="noStrike" dirty="0">
                        <a:solidFill>
                          <a:srgbClr val="000000"/>
                        </a:solidFill>
                        <a:effectLst/>
                        <a:latin typeface="Times New Roman" panose="02020603050405020304" pitchFamily="18" charset="0"/>
                      </a:endParaRPr>
                    </a:p>
                  </a:txBody>
                  <a:tcPr marL="283015" marR="2621" marT="2621" marB="0"/>
                </a:tc>
                <a:tc hMerge="1">
                  <a:txBody>
                    <a:bodyPr/>
                    <a:lstStyle/>
                    <a:p>
                      <a:endParaRPr lang="tr-TR"/>
                    </a:p>
                  </a:txBody>
                  <a:tcPr/>
                </a:tc>
                <a:tc hMerge="1">
                  <a:txBody>
                    <a:bodyPr/>
                    <a:lstStyle/>
                    <a:p>
                      <a:endParaRPr lang="tr-TR"/>
                    </a:p>
                  </a:txBody>
                  <a:tcPr/>
                </a:tc>
                <a:tc hMerge="1">
                  <a:txBody>
                    <a:bodyPr/>
                    <a:lstStyle/>
                    <a:p>
                      <a:endParaRPr lang="tr-TR"/>
                    </a:p>
                  </a:txBody>
                  <a:tcPr/>
                </a:tc>
                <a:tc gridSpan="4">
                  <a:txBody>
                    <a:bodyPr/>
                    <a:lstStyle/>
                    <a:p>
                      <a:pPr algn="l" fontAlgn="t"/>
                      <a:r>
                        <a:rPr lang="tr-TR" sz="1200" u="none" strike="noStrike">
                          <a:effectLst/>
                        </a:rPr>
                        <a:t>Diğer Bilimsel Başarı Sayısı</a:t>
                      </a:r>
                      <a:endParaRPr lang="tr-TR" sz="1200" b="1" i="0" u="none" strike="noStrike">
                        <a:solidFill>
                          <a:srgbClr val="000000"/>
                        </a:solidFill>
                        <a:effectLst/>
                        <a:latin typeface="Times New Roman" panose="02020603050405020304" pitchFamily="18" charset="0"/>
                      </a:endParaRPr>
                    </a:p>
                  </a:txBody>
                  <a:tcPr marL="188677" marR="2621" marT="2621" marB="0"/>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054673436"/>
                  </a:ext>
                </a:extLst>
              </a:tr>
              <a:tr h="782253">
                <a:tc vMerge="1">
                  <a:txBody>
                    <a:bodyPr/>
                    <a:lstStyle/>
                    <a:p>
                      <a:endParaRPr lang="tr-TR"/>
                    </a:p>
                  </a:txBody>
                  <a:tcPr/>
                </a:tc>
                <a:tc rowSpan="2">
                  <a:txBody>
                    <a:bodyPr/>
                    <a:lstStyle/>
                    <a:p>
                      <a:pPr algn="l" fontAlgn="ctr"/>
                      <a:r>
                        <a:rPr lang="tr-TR" sz="1200" u="none" strike="noStrike">
                          <a:effectLst/>
                        </a:rPr>
                        <a:t>Ulusal</a:t>
                      </a:r>
                      <a:endParaRPr lang="tr-TR" sz="1200" b="1" i="0" u="none" strike="noStrike">
                        <a:solidFill>
                          <a:srgbClr val="000000"/>
                        </a:solidFill>
                        <a:effectLst/>
                        <a:latin typeface="Times New Roman" panose="02020603050405020304" pitchFamily="18" charset="0"/>
                      </a:endParaRPr>
                    </a:p>
                  </a:txBody>
                  <a:tcPr marL="23585" marR="2621" marT="2621" marB="0" anchor="ctr"/>
                </a:tc>
                <a:tc gridSpan="2">
                  <a:txBody>
                    <a:bodyPr/>
                    <a:lstStyle/>
                    <a:p>
                      <a:pPr algn="l" fontAlgn="t"/>
                      <a:r>
                        <a:rPr lang="tr-TR" sz="1200" u="none" strike="noStrike">
                          <a:effectLst/>
                        </a:rPr>
                        <a:t>Uluslararası</a:t>
                      </a:r>
                      <a:endParaRPr lang="tr-TR" sz="1200" b="1" i="0" u="none" strike="noStrike">
                        <a:solidFill>
                          <a:srgbClr val="000000"/>
                        </a:solidFill>
                        <a:effectLst/>
                        <a:latin typeface="Times New Roman" panose="02020603050405020304" pitchFamily="18" charset="0"/>
                      </a:endParaRPr>
                    </a:p>
                  </a:txBody>
                  <a:tcPr marL="70754" marR="2621" marT="2621" marB="0"/>
                </a:tc>
                <a:tc hMerge="1">
                  <a:txBody>
                    <a:bodyPr/>
                    <a:lstStyle/>
                    <a:p>
                      <a:endParaRPr lang="tr-TR"/>
                    </a:p>
                  </a:txBody>
                  <a:tcPr/>
                </a:tc>
                <a:tc rowSpan="2">
                  <a:txBody>
                    <a:bodyPr/>
                    <a:lstStyle/>
                    <a:p>
                      <a:pPr algn="l" fontAlgn="ctr"/>
                      <a:r>
                        <a:rPr lang="tr-TR" sz="1200" u="none" strike="noStrike">
                          <a:effectLst/>
                        </a:rPr>
                        <a:t>Ulusal</a:t>
                      </a:r>
                      <a:endParaRPr lang="tr-TR" sz="1200" b="1" i="0" u="none" strike="noStrike">
                        <a:solidFill>
                          <a:srgbClr val="000000"/>
                        </a:solidFill>
                        <a:effectLst/>
                        <a:latin typeface="Times New Roman" panose="02020603050405020304" pitchFamily="18" charset="0"/>
                      </a:endParaRPr>
                    </a:p>
                  </a:txBody>
                  <a:tcPr marL="23585" marR="2621" marT="2621" marB="0" anchor="ctr"/>
                </a:tc>
                <a:tc rowSpan="2">
                  <a:txBody>
                    <a:bodyPr/>
                    <a:lstStyle/>
                    <a:p>
                      <a:pPr algn="l" fontAlgn="ctr"/>
                      <a:r>
                        <a:rPr lang="tr-TR" sz="1200" u="none" strike="noStrike">
                          <a:effectLst/>
                        </a:rPr>
                        <a:t>Uluslararası</a:t>
                      </a:r>
                      <a:endParaRPr lang="tr-TR" sz="1200" b="1" i="0" u="none" strike="noStrike">
                        <a:solidFill>
                          <a:srgbClr val="000000"/>
                        </a:solidFill>
                        <a:effectLst/>
                        <a:latin typeface="Times New Roman" panose="02020603050405020304" pitchFamily="18" charset="0"/>
                      </a:endParaRPr>
                    </a:p>
                  </a:txBody>
                  <a:tcPr marL="23585" marR="2621" marT="2621" marB="0" anchor="ctr"/>
                </a:tc>
                <a:tc rowSpan="2">
                  <a:txBody>
                    <a:bodyPr/>
                    <a:lstStyle/>
                    <a:p>
                      <a:pPr algn="l" fontAlgn="ctr"/>
                      <a:r>
                        <a:rPr lang="tr-TR" sz="1200" u="none" strike="noStrike">
                          <a:effectLst/>
                        </a:rPr>
                        <a:t>Ulusal</a:t>
                      </a:r>
                      <a:endParaRPr lang="tr-TR" sz="1200" b="1" i="0" u="none" strike="noStrike">
                        <a:solidFill>
                          <a:srgbClr val="000000"/>
                        </a:solidFill>
                        <a:effectLst/>
                        <a:latin typeface="Times New Roman" panose="02020603050405020304" pitchFamily="18" charset="0"/>
                      </a:endParaRPr>
                    </a:p>
                  </a:txBody>
                  <a:tcPr marL="23585" marR="2621" marT="2621" marB="0" anchor="ctr"/>
                </a:tc>
                <a:tc rowSpan="2">
                  <a:txBody>
                    <a:bodyPr/>
                    <a:lstStyle/>
                    <a:p>
                      <a:pPr algn="l" fontAlgn="ctr"/>
                      <a:r>
                        <a:rPr lang="tr-TR" sz="1200" u="none" strike="noStrike">
                          <a:effectLst/>
                        </a:rPr>
                        <a:t>Uluslararası</a:t>
                      </a:r>
                      <a:endParaRPr lang="tr-TR" sz="1200" b="1" i="0" u="none" strike="noStrike">
                        <a:solidFill>
                          <a:srgbClr val="000000"/>
                        </a:solidFill>
                        <a:effectLst/>
                        <a:latin typeface="Times New Roman" panose="02020603050405020304" pitchFamily="18" charset="0"/>
                      </a:endParaRPr>
                    </a:p>
                  </a:txBody>
                  <a:tcPr marL="2621" marR="2621" marT="2621" marB="0" anchor="ctr"/>
                </a:tc>
                <a:tc rowSpan="2">
                  <a:txBody>
                    <a:bodyPr/>
                    <a:lstStyle/>
                    <a:p>
                      <a:pPr algn="l" fontAlgn="t"/>
                      <a:r>
                        <a:rPr lang="tr-TR" sz="1200" u="none" strike="noStrike">
                          <a:effectLst/>
                        </a:rPr>
                        <a:t>Yurtiçinde Basılan</a:t>
                      </a:r>
                      <a:endParaRPr lang="tr-TR" sz="1200" b="1" i="0" u="none" strike="noStrike">
                        <a:solidFill>
                          <a:srgbClr val="000000"/>
                        </a:solidFill>
                        <a:effectLst/>
                        <a:latin typeface="Times New Roman" panose="02020603050405020304" pitchFamily="18" charset="0"/>
                      </a:endParaRPr>
                    </a:p>
                  </a:txBody>
                  <a:tcPr marL="2621" marR="2621" marT="2621" marB="0"/>
                </a:tc>
                <a:tc rowSpan="2">
                  <a:txBody>
                    <a:bodyPr/>
                    <a:lstStyle/>
                    <a:p>
                      <a:pPr algn="l" fontAlgn="t"/>
                      <a:r>
                        <a:rPr lang="tr-TR" sz="1200" u="none" strike="noStrike">
                          <a:effectLst/>
                        </a:rPr>
                        <a:t>Yurtdışında Basılan</a:t>
                      </a:r>
                      <a:endParaRPr lang="tr-TR" sz="1200" b="1" i="0" u="none" strike="noStrike">
                        <a:solidFill>
                          <a:srgbClr val="000000"/>
                        </a:solidFill>
                        <a:effectLst/>
                        <a:latin typeface="Times New Roman" panose="02020603050405020304" pitchFamily="18" charset="0"/>
                      </a:endParaRPr>
                    </a:p>
                  </a:txBody>
                  <a:tcPr marL="2621" marR="2621" marT="2621" marB="0"/>
                </a:tc>
                <a:tc rowSpan="2">
                  <a:txBody>
                    <a:bodyPr/>
                    <a:lstStyle/>
                    <a:p>
                      <a:pPr algn="l" fontAlgn="t"/>
                      <a:r>
                        <a:rPr lang="tr-TR" sz="1200" u="none" strike="noStrike">
                          <a:effectLst/>
                        </a:rPr>
                        <a:t>Yurtiçinde Basılan</a:t>
                      </a:r>
                      <a:endParaRPr lang="tr-TR" sz="1200" b="1" i="0" u="none" strike="noStrike">
                        <a:solidFill>
                          <a:srgbClr val="000000"/>
                        </a:solidFill>
                        <a:effectLst/>
                        <a:latin typeface="Times New Roman" panose="02020603050405020304" pitchFamily="18" charset="0"/>
                      </a:endParaRPr>
                    </a:p>
                  </a:txBody>
                  <a:tcPr marL="2621" marR="2621" marT="2621" marB="0"/>
                </a:tc>
                <a:tc rowSpan="2">
                  <a:txBody>
                    <a:bodyPr/>
                    <a:lstStyle/>
                    <a:p>
                      <a:pPr algn="l" fontAlgn="t"/>
                      <a:r>
                        <a:rPr lang="tr-TR" sz="1200" u="none" strike="noStrike">
                          <a:effectLst/>
                        </a:rPr>
                        <a:t>Yurtdışında Basılan</a:t>
                      </a:r>
                      <a:endParaRPr lang="tr-TR" sz="1200" b="1" i="0" u="none" strike="noStrike">
                        <a:solidFill>
                          <a:srgbClr val="000000"/>
                        </a:solidFill>
                        <a:effectLst/>
                        <a:latin typeface="Times New Roman" panose="02020603050405020304" pitchFamily="18" charset="0"/>
                      </a:endParaRPr>
                    </a:p>
                  </a:txBody>
                  <a:tcPr marL="2621" marR="2621" marT="2621" marB="0"/>
                </a:tc>
                <a:tc gridSpan="2">
                  <a:txBody>
                    <a:bodyPr/>
                    <a:lstStyle/>
                    <a:p>
                      <a:pPr algn="ctr" fontAlgn="t"/>
                      <a:r>
                        <a:rPr lang="tr-TR" sz="1200" u="none" strike="noStrike">
                          <a:effectLst/>
                        </a:rPr>
                        <a:t>Yurtiçi</a:t>
                      </a:r>
                      <a:endParaRPr lang="tr-TR" sz="1200" b="1" i="0" u="none" strike="noStrike">
                        <a:solidFill>
                          <a:srgbClr val="000000"/>
                        </a:solidFill>
                        <a:effectLst/>
                        <a:latin typeface="Times New Roman" panose="02020603050405020304" pitchFamily="18" charset="0"/>
                      </a:endParaRPr>
                    </a:p>
                  </a:txBody>
                  <a:tcPr marL="2621" marR="2621" marT="2621" marB="0"/>
                </a:tc>
                <a:tc hMerge="1">
                  <a:txBody>
                    <a:bodyPr/>
                    <a:lstStyle/>
                    <a:p>
                      <a:endParaRPr lang="tr-TR"/>
                    </a:p>
                  </a:txBody>
                  <a:tcPr/>
                </a:tc>
                <a:tc gridSpan="2">
                  <a:txBody>
                    <a:bodyPr/>
                    <a:lstStyle/>
                    <a:p>
                      <a:pPr algn="ctr" fontAlgn="t"/>
                      <a:r>
                        <a:rPr lang="tr-TR" sz="1200" u="none" strike="noStrike">
                          <a:effectLst/>
                        </a:rPr>
                        <a:t>Yurtdışı</a:t>
                      </a:r>
                      <a:endParaRPr lang="tr-TR" sz="1200" b="1" i="0" u="none" strike="noStrike">
                        <a:solidFill>
                          <a:srgbClr val="000000"/>
                        </a:solidFill>
                        <a:effectLst/>
                        <a:latin typeface="Times New Roman" panose="02020603050405020304" pitchFamily="18" charset="0"/>
                      </a:endParaRPr>
                    </a:p>
                  </a:txBody>
                  <a:tcPr marL="2621" marR="2621" marT="2621" marB="0"/>
                </a:tc>
                <a:tc hMerge="1">
                  <a:txBody>
                    <a:bodyPr/>
                    <a:lstStyle/>
                    <a:p>
                      <a:endParaRPr lang="tr-TR"/>
                    </a:p>
                  </a:txBody>
                  <a:tcPr/>
                </a:tc>
                <a:tc gridSpan="2">
                  <a:txBody>
                    <a:bodyPr/>
                    <a:lstStyle/>
                    <a:p>
                      <a:pPr algn="ctr" fontAlgn="t"/>
                      <a:r>
                        <a:rPr lang="tr-TR" sz="1200" u="none" strike="noStrike">
                          <a:effectLst/>
                        </a:rPr>
                        <a:t>Yurtiçi</a:t>
                      </a:r>
                      <a:endParaRPr lang="tr-TR" sz="1200" b="1" i="0" u="none" strike="noStrike">
                        <a:solidFill>
                          <a:srgbClr val="000000"/>
                        </a:solidFill>
                        <a:effectLst/>
                        <a:latin typeface="Times New Roman" panose="02020603050405020304" pitchFamily="18" charset="0"/>
                      </a:endParaRPr>
                    </a:p>
                  </a:txBody>
                  <a:tcPr marL="2621" marR="2621" marT="2621" marB="0"/>
                </a:tc>
                <a:tc hMerge="1">
                  <a:txBody>
                    <a:bodyPr/>
                    <a:lstStyle/>
                    <a:p>
                      <a:endParaRPr lang="tr-TR"/>
                    </a:p>
                  </a:txBody>
                  <a:tcPr/>
                </a:tc>
                <a:tc gridSpan="2">
                  <a:txBody>
                    <a:bodyPr/>
                    <a:lstStyle/>
                    <a:p>
                      <a:pPr algn="ctr" fontAlgn="t"/>
                      <a:r>
                        <a:rPr lang="tr-TR" sz="1200" u="none" strike="noStrike">
                          <a:effectLst/>
                        </a:rPr>
                        <a:t>Yurtdışı</a:t>
                      </a:r>
                      <a:endParaRPr lang="tr-TR" sz="1200" b="1" i="0" u="none" strike="noStrike">
                        <a:solidFill>
                          <a:srgbClr val="000000"/>
                        </a:solidFill>
                        <a:effectLst/>
                        <a:latin typeface="Times New Roman" panose="02020603050405020304" pitchFamily="18" charset="0"/>
                      </a:endParaRPr>
                    </a:p>
                  </a:txBody>
                  <a:tcPr marL="2621" marR="2621" marT="2621" marB="0"/>
                </a:tc>
                <a:tc hMerge="1">
                  <a:txBody>
                    <a:bodyPr/>
                    <a:lstStyle/>
                    <a:p>
                      <a:endParaRPr lang="tr-TR"/>
                    </a:p>
                  </a:txBody>
                  <a:tcPr/>
                </a:tc>
                <a:extLst>
                  <a:ext uri="{0D108BD9-81ED-4DB2-BD59-A6C34878D82A}">
                    <a16:rowId xmlns:a16="http://schemas.microsoft.com/office/drawing/2014/main" val="3733529569"/>
                  </a:ext>
                </a:extLst>
              </a:tr>
              <a:tr h="965573">
                <a:tc vMerge="1">
                  <a:txBody>
                    <a:bodyPr/>
                    <a:lstStyle/>
                    <a:p>
                      <a:endParaRPr lang="tr-TR"/>
                    </a:p>
                  </a:txBody>
                  <a:tcPr/>
                </a:tc>
                <a:tc vMerge="1">
                  <a:txBody>
                    <a:bodyPr/>
                    <a:lstStyle/>
                    <a:p>
                      <a:endParaRPr lang="tr-TR"/>
                    </a:p>
                  </a:txBody>
                  <a:tcPr/>
                </a:tc>
                <a:tc>
                  <a:txBody>
                    <a:bodyPr/>
                    <a:lstStyle/>
                    <a:p>
                      <a:pPr algn="ctr" fontAlgn="t"/>
                      <a:r>
                        <a:rPr lang="tr-TR" sz="1200" u="none" strike="noStrike">
                          <a:effectLst/>
                        </a:rPr>
                        <a:t>Hakemli</a:t>
                      </a:r>
                      <a:endParaRPr lang="tr-TR" sz="1200" b="1"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Hakemsiz</a:t>
                      </a:r>
                      <a:endParaRPr lang="tr-TR" sz="1200" b="1" i="0" u="none" strike="noStrike">
                        <a:solidFill>
                          <a:srgbClr val="000000"/>
                        </a:solidFill>
                        <a:effectLst/>
                        <a:latin typeface="Times New Roman" panose="02020603050405020304" pitchFamily="18" charset="0"/>
                      </a:endParaRPr>
                    </a:p>
                  </a:txBody>
                  <a:tcPr marL="2621" marR="2621" marT="2621" marB="0"/>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l" fontAlgn="t"/>
                      <a:r>
                        <a:rPr lang="tr-TR" sz="1200" u="none" strike="noStrike">
                          <a:effectLst/>
                        </a:rPr>
                        <a:t>Öğretim</a:t>
                      </a:r>
                      <a:br>
                        <a:rPr lang="tr-TR" sz="1200" u="none" strike="noStrike">
                          <a:effectLst/>
                        </a:rPr>
                      </a:br>
                      <a:r>
                        <a:rPr lang="tr-TR" sz="1200" u="none" strike="noStrike">
                          <a:effectLst/>
                        </a:rPr>
                        <a:t>Elemanı</a:t>
                      </a:r>
                      <a:endParaRPr lang="tr-TR" sz="1200" b="0" i="0" u="none" strike="noStrike">
                        <a:solidFill>
                          <a:srgbClr val="000000"/>
                        </a:solidFill>
                        <a:effectLst/>
                        <a:latin typeface="Times New Roman" panose="02020603050405020304" pitchFamily="18" charset="0"/>
                      </a:endParaRPr>
                    </a:p>
                  </a:txBody>
                  <a:tcPr marL="23585" marR="2621" marT="2621" marB="0"/>
                </a:tc>
                <a:tc>
                  <a:txBody>
                    <a:bodyPr/>
                    <a:lstStyle/>
                    <a:p>
                      <a:pPr algn="ctr" fontAlgn="t"/>
                      <a:r>
                        <a:rPr lang="tr-TR" sz="1200" u="none" strike="noStrike">
                          <a:effectLst/>
                        </a:rPr>
                        <a:t>Öğrenci</a:t>
                      </a:r>
                      <a:endParaRPr lang="tr-TR" sz="1200" b="1" i="0" u="none" strike="noStrike">
                        <a:solidFill>
                          <a:srgbClr val="000000"/>
                        </a:solidFill>
                        <a:effectLst/>
                        <a:latin typeface="Times New Roman" panose="02020603050405020304" pitchFamily="18" charset="0"/>
                      </a:endParaRPr>
                    </a:p>
                  </a:txBody>
                  <a:tcPr marL="2621" marR="2621" marT="2621" marB="0"/>
                </a:tc>
                <a:tc>
                  <a:txBody>
                    <a:bodyPr/>
                    <a:lstStyle/>
                    <a:p>
                      <a:pPr algn="l" fontAlgn="t"/>
                      <a:r>
                        <a:rPr lang="tr-TR" sz="1200" u="none" strike="noStrike">
                          <a:effectLst/>
                        </a:rPr>
                        <a:t>Öğretim</a:t>
                      </a:r>
                      <a:br>
                        <a:rPr lang="tr-TR" sz="1200" u="none" strike="noStrike">
                          <a:effectLst/>
                        </a:rPr>
                      </a:br>
                      <a:r>
                        <a:rPr lang="tr-TR" sz="1200" u="none" strike="noStrike">
                          <a:effectLst/>
                        </a:rPr>
                        <a:t>Elemanı</a:t>
                      </a:r>
                      <a:endParaRPr lang="tr-TR" sz="1200" b="0" i="0" u="none" strike="noStrike">
                        <a:solidFill>
                          <a:srgbClr val="000000"/>
                        </a:solidFill>
                        <a:effectLst/>
                        <a:latin typeface="Times New Roman" panose="02020603050405020304" pitchFamily="18" charset="0"/>
                      </a:endParaRPr>
                    </a:p>
                  </a:txBody>
                  <a:tcPr marL="23585" marR="2621" marT="2621" marB="0"/>
                </a:tc>
                <a:tc>
                  <a:txBody>
                    <a:bodyPr/>
                    <a:lstStyle/>
                    <a:p>
                      <a:pPr algn="ctr" fontAlgn="t"/>
                      <a:r>
                        <a:rPr lang="tr-TR" sz="1200" u="none" strike="noStrike">
                          <a:effectLst/>
                        </a:rPr>
                        <a:t>Öğrenci</a:t>
                      </a:r>
                      <a:endParaRPr lang="tr-TR" sz="1200" b="1" i="0" u="none" strike="noStrike">
                        <a:solidFill>
                          <a:srgbClr val="000000"/>
                        </a:solidFill>
                        <a:effectLst/>
                        <a:latin typeface="Times New Roman" panose="02020603050405020304" pitchFamily="18" charset="0"/>
                      </a:endParaRPr>
                    </a:p>
                  </a:txBody>
                  <a:tcPr marL="2621" marR="2621" marT="2621" marB="0"/>
                </a:tc>
                <a:tc>
                  <a:txBody>
                    <a:bodyPr/>
                    <a:lstStyle/>
                    <a:p>
                      <a:pPr algn="l" fontAlgn="t"/>
                      <a:r>
                        <a:rPr lang="tr-TR" sz="1200" u="none" strike="noStrike">
                          <a:effectLst/>
                        </a:rPr>
                        <a:t>Öğretim</a:t>
                      </a:r>
                      <a:br>
                        <a:rPr lang="tr-TR" sz="1200" u="none" strike="noStrike">
                          <a:effectLst/>
                        </a:rPr>
                      </a:br>
                      <a:r>
                        <a:rPr lang="tr-TR" sz="1200" u="none" strike="noStrike">
                          <a:effectLst/>
                        </a:rPr>
                        <a:t>Elemanı</a:t>
                      </a:r>
                      <a:endParaRPr lang="tr-TR" sz="1200" b="0" i="0" u="none" strike="noStrike">
                        <a:solidFill>
                          <a:srgbClr val="000000"/>
                        </a:solidFill>
                        <a:effectLst/>
                        <a:latin typeface="Times New Roman" panose="02020603050405020304" pitchFamily="18" charset="0"/>
                      </a:endParaRPr>
                    </a:p>
                  </a:txBody>
                  <a:tcPr marL="23585" marR="2621" marT="2621" marB="0"/>
                </a:tc>
                <a:tc>
                  <a:txBody>
                    <a:bodyPr/>
                    <a:lstStyle/>
                    <a:p>
                      <a:pPr algn="ctr" fontAlgn="t"/>
                      <a:r>
                        <a:rPr lang="tr-TR" sz="1200" u="none" strike="noStrike">
                          <a:effectLst/>
                        </a:rPr>
                        <a:t>Öğrenci</a:t>
                      </a:r>
                      <a:endParaRPr lang="tr-TR" sz="1200" b="1" i="0" u="none" strike="noStrike">
                        <a:solidFill>
                          <a:srgbClr val="000000"/>
                        </a:solidFill>
                        <a:effectLst/>
                        <a:latin typeface="Times New Roman" panose="02020603050405020304" pitchFamily="18" charset="0"/>
                      </a:endParaRPr>
                    </a:p>
                  </a:txBody>
                  <a:tcPr marL="2621" marR="2621" marT="2621" marB="0"/>
                </a:tc>
                <a:tc>
                  <a:txBody>
                    <a:bodyPr/>
                    <a:lstStyle/>
                    <a:p>
                      <a:pPr algn="l" fontAlgn="t"/>
                      <a:r>
                        <a:rPr lang="tr-TR" sz="1200" u="none" strike="noStrike">
                          <a:effectLst/>
                        </a:rPr>
                        <a:t>Öğretim</a:t>
                      </a:r>
                      <a:br>
                        <a:rPr lang="tr-TR" sz="1200" u="none" strike="noStrike">
                          <a:effectLst/>
                        </a:rPr>
                      </a:br>
                      <a:r>
                        <a:rPr lang="tr-TR" sz="1200" u="none" strike="noStrike">
                          <a:effectLst/>
                        </a:rPr>
                        <a:t>Elemanı</a:t>
                      </a:r>
                      <a:endParaRPr lang="tr-TR" sz="1200" b="0" i="0" u="none" strike="noStrike">
                        <a:solidFill>
                          <a:srgbClr val="000000"/>
                        </a:solidFill>
                        <a:effectLst/>
                        <a:latin typeface="Times New Roman" panose="02020603050405020304" pitchFamily="18" charset="0"/>
                      </a:endParaRPr>
                    </a:p>
                  </a:txBody>
                  <a:tcPr marL="23585" marR="2621" marT="2621" marB="0"/>
                </a:tc>
                <a:tc>
                  <a:txBody>
                    <a:bodyPr/>
                    <a:lstStyle/>
                    <a:p>
                      <a:pPr algn="ctr" fontAlgn="t"/>
                      <a:r>
                        <a:rPr lang="tr-TR" sz="1200" u="none" strike="noStrike">
                          <a:effectLst/>
                        </a:rPr>
                        <a:t>Öğrenci</a:t>
                      </a:r>
                      <a:endParaRPr lang="tr-TR" sz="1200" b="1" i="0" u="none" strike="noStrike">
                        <a:solidFill>
                          <a:srgbClr val="000000"/>
                        </a:solidFill>
                        <a:effectLst/>
                        <a:latin typeface="Times New Roman" panose="02020603050405020304" pitchFamily="18" charset="0"/>
                      </a:endParaRPr>
                    </a:p>
                  </a:txBody>
                  <a:tcPr marL="2621" marR="2621" marT="2621" marB="0"/>
                </a:tc>
                <a:extLst>
                  <a:ext uri="{0D108BD9-81ED-4DB2-BD59-A6C34878D82A}">
                    <a16:rowId xmlns:a16="http://schemas.microsoft.com/office/drawing/2014/main" val="1534004343"/>
                  </a:ext>
                </a:extLst>
              </a:tr>
              <a:tr h="782253">
                <a:tc>
                  <a:txBody>
                    <a:bodyPr/>
                    <a:lstStyle/>
                    <a:p>
                      <a:pPr algn="ctr" fontAlgn="t"/>
                      <a:r>
                        <a:rPr lang="tr-TR" sz="1200" u="none" strike="noStrike">
                          <a:effectLst/>
                        </a:rPr>
                        <a:t>İktisat</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9</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15</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2</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4</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9</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0</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0</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0</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0</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10</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4</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2</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1</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0</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0</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2</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1</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a:effectLst/>
                        </a:rPr>
                        <a:t>0</a:t>
                      </a:r>
                      <a:endParaRPr lang="tr-TR" sz="1200" b="0" i="0" u="none" strike="noStrike">
                        <a:solidFill>
                          <a:srgbClr val="000000"/>
                        </a:solidFill>
                        <a:effectLst/>
                        <a:latin typeface="Times New Roman" panose="02020603050405020304" pitchFamily="18" charset="0"/>
                      </a:endParaRPr>
                    </a:p>
                  </a:txBody>
                  <a:tcPr marL="2621" marR="2621" marT="2621" marB="0"/>
                </a:tc>
                <a:tc>
                  <a:txBody>
                    <a:bodyPr/>
                    <a:lstStyle/>
                    <a:p>
                      <a:pPr algn="ctr" fontAlgn="t"/>
                      <a:r>
                        <a:rPr lang="tr-TR" sz="1200" u="none" strike="noStrike" dirty="0">
                          <a:effectLst/>
                        </a:rPr>
                        <a:t>0</a:t>
                      </a:r>
                      <a:endParaRPr lang="tr-TR" sz="1200" b="0" i="0" u="none" strike="noStrike" dirty="0">
                        <a:solidFill>
                          <a:srgbClr val="000000"/>
                        </a:solidFill>
                        <a:effectLst/>
                        <a:latin typeface="Times New Roman" panose="02020603050405020304" pitchFamily="18" charset="0"/>
                      </a:endParaRPr>
                    </a:p>
                  </a:txBody>
                  <a:tcPr marL="2621" marR="2621" marT="2621" marB="0"/>
                </a:tc>
                <a:extLst>
                  <a:ext uri="{0D108BD9-81ED-4DB2-BD59-A6C34878D82A}">
                    <a16:rowId xmlns:a16="http://schemas.microsoft.com/office/drawing/2014/main" val="3681763446"/>
                  </a:ext>
                </a:extLst>
              </a:tr>
            </a:tbl>
          </a:graphicData>
        </a:graphic>
      </p:graphicFrame>
    </p:spTree>
    <p:extLst>
      <p:ext uri="{BB962C8B-B14F-4D97-AF65-F5344CB8AC3E}">
        <p14:creationId xmlns:p14="http://schemas.microsoft.com/office/powerpoint/2010/main" val="178616338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467</TotalTime>
  <Words>1302</Words>
  <Application>Microsoft Office PowerPoint</Application>
  <PresentationFormat>Geniş ekran</PresentationFormat>
  <Paragraphs>209</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Calibri</vt:lpstr>
      <vt:lpstr>Calibri Light</vt:lpstr>
      <vt:lpstr>Times New Roman</vt:lpstr>
      <vt:lpstr>Office Teması</vt:lpstr>
      <vt:lpstr>İktisat Bölümü </vt:lpstr>
      <vt:lpstr>Bölüm Tanıtımı</vt:lpstr>
      <vt:lpstr>Bölüm Yönetimi</vt:lpstr>
      <vt:lpstr>Bölüm Yönetimi</vt:lpstr>
      <vt:lpstr>Bölüm Yönetimi</vt:lpstr>
      <vt:lpstr>Bölüm Kalite Çalışmaları</vt:lpstr>
      <vt:lpstr>Bölüm Kalite Çalışmaları</vt:lpstr>
      <vt:lpstr>Bölüm Kalite Çalışmaları</vt:lpstr>
      <vt:lpstr>Bölüm Kalite Çalışmaları</vt:lpstr>
      <vt:lpstr>Bölüm Kalite Çalışmaları</vt:lpstr>
      <vt:lpstr>Bölüm Kalite Çalışmaları</vt:lpstr>
      <vt:lpstr>Bölüm Kalite Çalışmaları</vt:lpstr>
      <vt:lpstr>Bölüm Kalite Çalışmaları</vt:lpstr>
      <vt:lpstr>Bölüm Kalite Çalışmaları</vt:lpstr>
      <vt:lpstr>Gelecekte Yapılması  Planlanan Çalışmalar</vt:lpstr>
      <vt:lpstr>Gelecekte Yapılması  Planlanan Çalışmalar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İktisat Bölümü</dc:title>
  <dc:creator>user</dc:creator>
  <cp:lastModifiedBy>user</cp:lastModifiedBy>
  <cp:revision>4</cp:revision>
  <dcterms:created xsi:type="dcterms:W3CDTF">2020-03-18T20:13:54Z</dcterms:created>
  <dcterms:modified xsi:type="dcterms:W3CDTF">2024-11-26T03:06:06Z</dcterms:modified>
</cp:coreProperties>
</file>